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字由点字倔强黑" charset="1" panose="00020600040101010101"/>
      <p:regular r:id="rId22"/>
    </p:embeddedFont>
    <p:embeddedFont>
      <p:font typeface="思源黑体 1" charset="1" panose="020B0500000000000000"/>
      <p:regular r:id="rId23"/>
    </p:embeddedFont>
    <p:embeddedFont>
      <p:font typeface="思源黑体 2" charset="1" panose="020B0500000000000000"/>
      <p:regular r:id="rId24"/>
    </p:embeddedFont>
    <p:embeddedFont>
      <p:font typeface="字由点字刻宋" charset="1" panose="00020600040101010101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7733385"/>
            <a:ext cx="3776213" cy="886364"/>
            <a:chOff x="0" y="0"/>
            <a:chExt cx="994558" cy="2334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4558" cy="233446"/>
            </a:xfrm>
            <a:custGeom>
              <a:avLst/>
              <a:gdLst/>
              <a:ahLst/>
              <a:cxnLst/>
              <a:rect r="r" b="b" t="t" l="l"/>
              <a:pathLst>
                <a:path h="233446" w="994558">
                  <a:moveTo>
                    <a:pt x="104559" y="0"/>
                  </a:moveTo>
                  <a:lnTo>
                    <a:pt x="889999" y="0"/>
                  </a:lnTo>
                  <a:cubicBezTo>
                    <a:pt x="917730" y="0"/>
                    <a:pt x="944325" y="11016"/>
                    <a:pt x="963934" y="30625"/>
                  </a:cubicBezTo>
                  <a:cubicBezTo>
                    <a:pt x="983542" y="50233"/>
                    <a:pt x="994558" y="76828"/>
                    <a:pt x="994558" y="104559"/>
                  </a:cubicBezTo>
                  <a:lnTo>
                    <a:pt x="994558" y="128886"/>
                  </a:lnTo>
                  <a:cubicBezTo>
                    <a:pt x="994558" y="186633"/>
                    <a:pt x="947745" y="233446"/>
                    <a:pt x="889999" y="233446"/>
                  </a:cubicBezTo>
                  <a:lnTo>
                    <a:pt x="104559" y="233446"/>
                  </a:lnTo>
                  <a:cubicBezTo>
                    <a:pt x="76828" y="233446"/>
                    <a:pt x="50233" y="222430"/>
                    <a:pt x="30625" y="202821"/>
                  </a:cubicBezTo>
                  <a:cubicBezTo>
                    <a:pt x="11016" y="183212"/>
                    <a:pt x="0" y="156617"/>
                    <a:pt x="0" y="128886"/>
                  </a:cubicBezTo>
                  <a:lnTo>
                    <a:pt x="0" y="104559"/>
                  </a:lnTo>
                  <a:cubicBezTo>
                    <a:pt x="0" y="46813"/>
                    <a:pt x="46813" y="0"/>
                    <a:pt x="104559" y="0"/>
                  </a:cubicBezTo>
                  <a:close/>
                </a:path>
              </a:pathLst>
            </a:custGeom>
            <a:solidFill>
              <a:srgbClr val="FFFFFF">
                <a:alpha val="9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994558" cy="290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64502" y="-1052444"/>
            <a:ext cx="21207237" cy="12391887"/>
            <a:chOff x="0" y="0"/>
            <a:chExt cx="1612909" cy="9424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2909" cy="942461"/>
            </a:xfrm>
            <a:custGeom>
              <a:avLst/>
              <a:gdLst/>
              <a:ahLst/>
              <a:cxnLst/>
              <a:rect r="r" b="b" t="t" l="l"/>
              <a:pathLst>
                <a:path h="942461" w="1612909">
                  <a:moveTo>
                    <a:pt x="806455" y="0"/>
                  </a:moveTo>
                  <a:lnTo>
                    <a:pt x="1612909" y="942461"/>
                  </a:lnTo>
                  <a:lnTo>
                    <a:pt x="0" y="942461"/>
                  </a:lnTo>
                  <a:lnTo>
                    <a:pt x="806455" y="0"/>
                  </a:lnTo>
                  <a:close/>
                </a:path>
              </a:pathLst>
            </a:custGeom>
            <a:solidFill>
              <a:srgbClr val="C1F3A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52017" y="447096"/>
              <a:ext cx="1108875" cy="428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689" y="2663271"/>
            <a:ext cx="8952272" cy="373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6"/>
              </a:lnSpc>
            </a:pPr>
            <a:r>
              <a:rPr lang="en-US" sz="13730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AI应用资讯网页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121479" y="-1052444"/>
            <a:ext cx="21207237" cy="12391887"/>
            <a:chOff x="0" y="0"/>
            <a:chExt cx="1612909" cy="9424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12909" cy="942461"/>
            </a:xfrm>
            <a:custGeom>
              <a:avLst/>
              <a:gdLst/>
              <a:ahLst/>
              <a:cxnLst/>
              <a:rect r="r" b="b" t="t" l="l"/>
              <a:pathLst>
                <a:path h="942461" w="1612909">
                  <a:moveTo>
                    <a:pt x="806455" y="0"/>
                  </a:moveTo>
                  <a:lnTo>
                    <a:pt x="1612909" y="942461"/>
                  </a:lnTo>
                  <a:lnTo>
                    <a:pt x="0" y="942461"/>
                  </a:lnTo>
                  <a:lnTo>
                    <a:pt x="806455" y="0"/>
                  </a:lnTo>
                  <a:close/>
                </a:path>
              </a:pathLst>
            </a:custGeom>
            <a:solidFill>
              <a:srgbClr val="C1F3A3">
                <a:alpha val="2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52017" y="447096"/>
              <a:ext cx="1108875" cy="428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05069" y="1729469"/>
            <a:ext cx="7174057" cy="717405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9502" t="0" r="-49502" b="0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769028" y="8619749"/>
            <a:ext cx="1454957" cy="1121640"/>
          </a:xfrm>
          <a:custGeom>
            <a:avLst/>
            <a:gdLst/>
            <a:ahLst/>
            <a:cxnLst/>
            <a:rect r="r" b="b" t="t" l="l"/>
            <a:pathLst>
              <a:path h="1121640" w="1454957">
                <a:moveTo>
                  <a:pt x="0" y="0"/>
                </a:moveTo>
                <a:lnTo>
                  <a:pt x="1454957" y="0"/>
                </a:lnTo>
                <a:lnTo>
                  <a:pt x="1454957" y="1121640"/>
                </a:lnTo>
                <a:lnTo>
                  <a:pt x="0" y="1121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318703" y="8619749"/>
            <a:ext cx="1454957" cy="1121640"/>
          </a:xfrm>
          <a:custGeom>
            <a:avLst/>
            <a:gdLst/>
            <a:ahLst/>
            <a:cxnLst/>
            <a:rect r="r" b="b" t="t" l="l"/>
            <a:pathLst>
              <a:path h="1121640" w="1454957">
                <a:moveTo>
                  <a:pt x="0" y="0"/>
                </a:moveTo>
                <a:lnTo>
                  <a:pt x="1454958" y="0"/>
                </a:lnTo>
                <a:lnTo>
                  <a:pt x="1454958" y="1121640"/>
                </a:lnTo>
                <a:lnTo>
                  <a:pt x="0" y="1121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1975933" y="9515099"/>
            <a:ext cx="3004633" cy="1121640"/>
            <a:chOff x="0" y="0"/>
            <a:chExt cx="4006177" cy="14955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3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370359" y="2632553"/>
            <a:ext cx="494001" cy="49400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283F0">
                    <a:alpha val="100000"/>
                  </a:srgbClr>
                </a:gs>
                <a:gs pos="100000">
                  <a:srgbClr val="0067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275027" y="7733385"/>
            <a:ext cx="494001" cy="49400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283F0">
                    <a:alpha val="100000"/>
                  </a:srgbClr>
                </a:gs>
                <a:gs pos="100000">
                  <a:srgbClr val="0067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59466" y="7869545"/>
            <a:ext cx="351468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265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小队：啊对对队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6376774"/>
            <a:ext cx="5816507" cy="35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</a:pPr>
            <a:r>
              <a:rPr lang="en-US" sz="2419">
                <a:solidFill>
                  <a:srgbClr val="FBFBFB">
                    <a:alpha val="38824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互联网数据库开发大作业项目展示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37555" y="7435266"/>
            <a:ext cx="10738378" cy="2324173"/>
            <a:chOff x="0" y="0"/>
            <a:chExt cx="812800" cy="1759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75919"/>
            </a:xfrm>
            <a:custGeom>
              <a:avLst/>
              <a:gdLst/>
              <a:ahLst/>
              <a:cxnLst/>
              <a:rect r="r" b="b" t="t" l="l"/>
              <a:pathLst>
                <a:path h="1759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75919"/>
                  </a:lnTo>
                  <a:lnTo>
                    <a:pt x="0" y="17591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7E8E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2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237555" y="2091667"/>
            <a:ext cx="10738378" cy="2324173"/>
            <a:chOff x="0" y="0"/>
            <a:chExt cx="812800" cy="1759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75919"/>
            </a:xfrm>
            <a:custGeom>
              <a:avLst/>
              <a:gdLst/>
              <a:ahLst/>
              <a:cxnLst/>
              <a:rect r="r" b="b" t="t" l="l"/>
              <a:pathLst>
                <a:path h="1759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75919"/>
                  </a:lnTo>
                  <a:lnTo>
                    <a:pt x="0" y="17591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7E8E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22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678841"/>
            <a:ext cx="7645058" cy="83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94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前端设计</a:t>
            </a:r>
          </a:p>
        </p:txBody>
      </p:sp>
      <p:grpSp>
        <p:nvGrpSpPr>
          <p:cNvPr name="Group 11" id="11"/>
          <p:cNvGrpSpPr/>
          <p:nvPr/>
        </p:nvGrpSpPr>
        <p:grpSpPr>
          <a:xfrm rot="-10665348">
            <a:off x="-9446325" y="-3699657"/>
            <a:ext cx="13975281" cy="8073566"/>
            <a:chOff x="0" y="0"/>
            <a:chExt cx="18633707" cy="1076475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11112" y="0"/>
              <a:ext cx="18422595" cy="10764755"/>
              <a:chOff x="0" y="0"/>
              <a:chExt cx="1612909" cy="9424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8422595" cy="10764755"/>
              <a:chOff x="0" y="0"/>
              <a:chExt cx="1612909" cy="94246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3688714" y="7510623"/>
            <a:ext cx="11315107" cy="6536776"/>
            <a:chOff x="0" y="0"/>
            <a:chExt cx="15086810" cy="871570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170928" y="0"/>
              <a:ext cx="14915882" cy="8715701"/>
              <a:chOff x="0" y="0"/>
              <a:chExt cx="1612909" cy="9424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14915882" cy="8715701"/>
              <a:chOff x="0" y="0"/>
              <a:chExt cx="1612909" cy="94246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6382761" y="579197"/>
            <a:ext cx="2408246" cy="899007"/>
            <a:chOff x="0" y="0"/>
            <a:chExt cx="3210995" cy="11986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656109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6469998" y="4644440"/>
            <a:ext cx="10505935" cy="2457451"/>
          </a:xfrm>
          <a:custGeom>
            <a:avLst/>
            <a:gdLst/>
            <a:ahLst/>
            <a:cxnLst/>
            <a:rect r="r" b="b" t="t" l="l"/>
            <a:pathLst>
              <a:path h="2457451" w="10505935">
                <a:moveTo>
                  <a:pt x="0" y="0"/>
                </a:moveTo>
                <a:lnTo>
                  <a:pt x="10505936" y="0"/>
                </a:lnTo>
                <a:lnTo>
                  <a:pt x="10505936" y="2457451"/>
                </a:lnTo>
                <a:lnTo>
                  <a:pt x="0" y="2457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 flipH="true">
            <a:off x="7388809" y="3233751"/>
            <a:ext cx="9587124" cy="0"/>
          </a:xfrm>
          <a:prstGeom prst="line">
            <a:avLst/>
          </a:prstGeom>
          <a:ln cap="rnd" w="9525">
            <a:solidFill>
              <a:srgbClr val="000000">
                <a:alpha val="2588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>
            <a:off x="8754027" y="5779306"/>
            <a:ext cx="8221907" cy="0"/>
          </a:xfrm>
          <a:prstGeom prst="line">
            <a:avLst/>
          </a:prstGeom>
          <a:ln cap="rnd" w="9525">
            <a:solidFill>
              <a:srgbClr val="001F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7388809" y="8563454"/>
            <a:ext cx="9587124" cy="0"/>
          </a:xfrm>
          <a:prstGeom prst="line">
            <a:avLst/>
          </a:prstGeom>
          <a:ln cap="rnd" w="9525">
            <a:solidFill>
              <a:srgbClr val="000000">
                <a:alpha val="2588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5531997" y="2468747"/>
            <a:ext cx="1530007" cy="153000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7620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9237" lIns="59237" bIns="59237" rIns="59237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573285" y="2601159"/>
            <a:ext cx="1447431" cy="106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5"/>
              </a:lnSpc>
            </a:pPr>
            <a:r>
              <a:rPr lang="en-US" sz="5597">
                <a:solidFill>
                  <a:srgbClr val="0D0D0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01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5531997" y="7832349"/>
            <a:ext cx="1530007" cy="153000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7620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9237" lIns="59237" bIns="59237" rIns="59237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573285" y="7964760"/>
            <a:ext cx="1447431" cy="106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5"/>
              </a:lnSpc>
            </a:pPr>
            <a:r>
              <a:rPr lang="en-US" sz="5597">
                <a:solidFill>
                  <a:srgbClr val="0D0D0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03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7062004" y="5108162"/>
            <a:ext cx="1530007" cy="153000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9237" lIns="59237" bIns="59237" rIns="59237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7103292" y="5240573"/>
            <a:ext cx="1447431" cy="106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5"/>
              </a:lnSpc>
            </a:pPr>
            <a:r>
              <a:rPr lang="en-US" sz="5597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02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6857026" y="8406816"/>
            <a:ext cx="327379" cy="327379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6857026" y="3012135"/>
            <a:ext cx="327379" cy="327379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428322" y="5615617"/>
            <a:ext cx="327379" cy="327379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662242" y="3169391"/>
            <a:ext cx="5693456" cy="5693456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9502" t="0" r="-49502" b="0"/>
              </a:stretch>
            </a:blipFill>
            <a:ln w="38100" cap="sq">
              <a:solidFill>
                <a:srgbClr val="FBFBFB"/>
              </a:solidFill>
              <a:prstDash val="solid"/>
              <a:miter/>
            </a:ln>
          </p:spPr>
        </p:sp>
      </p:grpSp>
      <p:sp>
        <p:nvSpPr>
          <p:cNvPr name="TextBox 55" id="55"/>
          <p:cNvSpPr txBox="true"/>
          <p:nvPr/>
        </p:nvSpPr>
        <p:spPr>
          <a:xfrm rot="0">
            <a:off x="7300504" y="3384839"/>
            <a:ext cx="9420165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我们提供最新的AI新闻热点，供用户了解人工智能的发展前沿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281455" y="2400839"/>
            <a:ext cx="8829362" cy="5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599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AI最新资讯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665722" y="4946394"/>
            <a:ext cx="7717039" cy="5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599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用户评论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665722" y="5930394"/>
            <a:ext cx="8097747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用户可以在新闻热点的下方发表评论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281455" y="7730541"/>
            <a:ext cx="9977846" cy="5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599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联系我们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300505" y="8714541"/>
            <a:ext cx="9462964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如果用户有任何意见与建议，可以通过提交意见信息联系我们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01458" y="3947941"/>
            <a:ext cx="21450260" cy="12391887"/>
            <a:chOff x="0" y="0"/>
            <a:chExt cx="28600347" cy="1652251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24031" y="0"/>
              <a:ext cx="28276316" cy="16522516"/>
              <a:chOff x="0" y="0"/>
              <a:chExt cx="1612909" cy="9424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28276316" cy="16522516"/>
              <a:chOff x="0" y="0"/>
              <a:chExt cx="1612909" cy="9424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-10665348">
            <a:off x="-12870563" y="-5866868"/>
            <a:ext cx="21450260" cy="12391887"/>
            <a:chOff x="0" y="0"/>
            <a:chExt cx="28600347" cy="1652251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324031" y="0"/>
              <a:ext cx="28276316" cy="16522516"/>
              <a:chOff x="0" y="0"/>
              <a:chExt cx="1612909" cy="9424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8276316" cy="16522516"/>
              <a:chOff x="0" y="0"/>
              <a:chExt cx="1612909" cy="94246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491938" y="3355691"/>
            <a:ext cx="15304123" cy="4868783"/>
            <a:chOff x="0" y="0"/>
            <a:chExt cx="4291107" cy="13651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91107" cy="1365153"/>
            </a:xfrm>
            <a:custGeom>
              <a:avLst/>
              <a:gdLst/>
              <a:ahLst/>
              <a:cxnLst/>
              <a:rect r="r" b="b" t="t" l="l"/>
              <a:pathLst>
                <a:path h="1365153" w="4291107">
                  <a:moveTo>
                    <a:pt x="25799" y="0"/>
                  </a:moveTo>
                  <a:lnTo>
                    <a:pt x="4265307" y="0"/>
                  </a:lnTo>
                  <a:cubicBezTo>
                    <a:pt x="4272150" y="0"/>
                    <a:pt x="4278712" y="2718"/>
                    <a:pt x="4283551" y="7556"/>
                  </a:cubicBezTo>
                  <a:cubicBezTo>
                    <a:pt x="4288389" y="12395"/>
                    <a:pt x="4291107" y="18957"/>
                    <a:pt x="4291107" y="25799"/>
                  </a:cubicBezTo>
                  <a:lnTo>
                    <a:pt x="4291107" y="1339353"/>
                  </a:lnTo>
                  <a:cubicBezTo>
                    <a:pt x="4291107" y="1346196"/>
                    <a:pt x="4288389" y="1352758"/>
                    <a:pt x="4283551" y="1357596"/>
                  </a:cubicBezTo>
                  <a:cubicBezTo>
                    <a:pt x="4278712" y="1362435"/>
                    <a:pt x="4272150" y="1365153"/>
                    <a:pt x="4265307" y="1365153"/>
                  </a:cubicBezTo>
                  <a:lnTo>
                    <a:pt x="25799" y="1365153"/>
                  </a:lnTo>
                  <a:cubicBezTo>
                    <a:pt x="11551" y="1365153"/>
                    <a:pt x="0" y="1353602"/>
                    <a:pt x="0" y="1339353"/>
                  </a:cubicBezTo>
                  <a:lnTo>
                    <a:pt x="0" y="25799"/>
                  </a:lnTo>
                  <a:cubicBezTo>
                    <a:pt x="0" y="11551"/>
                    <a:pt x="11551" y="0"/>
                    <a:pt x="25799" y="0"/>
                  </a:cubicBez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4291107" cy="1355628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226733" y="1378097"/>
            <a:ext cx="3174726" cy="317472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BFB"/>
            </a:solidFill>
            <a:ln w="15240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13135" lIns="113135" bIns="113135" rIns="113135"/>
            <a:lstStyle/>
            <a:p>
              <a:pPr algn="ctr" marL="0" indent="0" lvl="0">
                <a:lnSpc>
                  <a:spcPts val="197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078208" y="2094445"/>
            <a:ext cx="3471775" cy="185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3"/>
              </a:lnSpc>
            </a:pPr>
            <a:r>
              <a:rPr lang="en-US" sz="12985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52343" y="5194579"/>
            <a:ext cx="14583315" cy="150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2"/>
              </a:lnSpc>
            </a:pPr>
            <a:r>
              <a:rPr lang="en-US" sz="10053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后端设计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4913" y="6714681"/>
            <a:ext cx="15778173" cy="43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01">
                <a:solidFill>
                  <a:srgbClr val="152F30">
                    <a:alpha val="23922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BACK-END DESIGN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576931" y="7987309"/>
            <a:ext cx="474330" cy="47433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5715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756984" y="467880"/>
            <a:ext cx="3004633" cy="1121640"/>
            <a:chOff x="0" y="0"/>
            <a:chExt cx="4006177" cy="14955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-692449" y="8697480"/>
            <a:ext cx="3004633" cy="1121640"/>
            <a:chOff x="0" y="0"/>
            <a:chExt cx="4006177" cy="149552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78841"/>
            <a:ext cx="7645058" cy="83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94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后端设计</a:t>
            </a:r>
          </a:p>
        </p:txBody>
      </p:sp>
      <p:grpSp>
        <p:nvGrpSpPr>
          <p:cNvPr name="Group 5" id="5"/>
          <p:cNvGrpSpPr/>
          <p:nvPr/>
        </p:nvGrpSpPr>
        <p:grpSpPr>
          <a:xfrm rot="-10665348">
            <a:off x="-9550234" y="-3689748"/>
            <a:ext cx="13975281" cy="8073566"/>
            <a:chOff x="0" y="0"/>
            <a:chExt cx="18633707" cy="1076475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11112" y="0"/>
              <a:ext cx="18422595" cy="10764755"/>
              <a:chOff x="0" y="0"/>
              <a:chExt cx="1612909" cy="94246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422595" cy="10764755"/>
              <a:chOff x="0" y="0"/>
              <a:chExt cx="1612909" cy="9424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3688714" y="7510623"/>
            <a:ext cx="11315107" cy="6536776"/>
            <a:chOff x="0" y="0"/>
            <a:chExt cx="15086810" cy="871570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70928" y="0"/>
              <a:ext cx="14915882" cy="8715701"/>
              <a:chOff x="0" y="0"/>
              <a:chExt cx="1612909" cy="9424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14915882" cy="8715701"/>
              <a:chOff x="0" y="0"/>
              <a:chExt cx="1612909" cy="9424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6382761" y="579197"/>
            <a:ext cx="2408246" cy="899007"/>
            <a:chOff x="0" y="0"/>
            <a:chExt cx="3210995" cy="11986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56109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042763" y="5816800"/>
            <a:ext cx="11261990" cy="2992358"/>
            <a:chOff x="0" y="0"/>
            <a:chExt cx="2966121" cy="78811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966121" cy="788111"/>
            </a:xfrm>
            <a:custGeom>
              <a:avLst/>
              <a:gdLst/>
              <a:ahLst/>
              <a:cxnLst/>
              <a:rect r="r" b="b" t="t" l="l"/>
              <a:pathLst>
                <a:path h="788111" w="2966121">
                  <a:moveTo>
                    <a:pt x="0" y="0"/>
                  </a:moveTo>
                  <a:lnTo>
                    <a:pt x="2966121" y="0"/>
                  </a:lnTo>
                  <a:lnTo>
                    <a:pt x="2966121" y="788111"/>
                  </a:lnTo>
                  <a:lnTo>
                    <a:pt x="0" y="78811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C1F3A3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966121" cy="835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042763" y="5816800"/>
            <a:ext cx="6064073" cy="2992358"/>
            <a:chOff x="0" y="0"/>
            <a:chExt cx="8085430" cy="3989811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5"/>
            <a:srcRect l="0" t="899" r="0" b="899"/>
            <a:stretch>
              <a:fillRect/>
            </a:stretch>
          </p:blipFill>
          <p:spPr>
            <a:xfrm flipH="false" flipV="false">
              <a:off x="0" y="0"/>
              <a:ext cx="8085430" cy="3989811"/>
            </a:xfrm>
            <a:prstGeom prst="rect">
              <a:avLst/>
            </a:prstGeom>
          </p:spPr>
        </p:pic>
      </p:grpSp>
      <p:grpSp>
        <p:nvGrpSpPr>
          <p:cNvPr name="Group 27" id="27"/>
          <p:cNvGrpSpPr/>
          <p:nvPr/>
        </p:nvGrpSpPr>
        <p:grpSpPr>
          <a:xfrm rot="0">
            <a:off x="3042763" y="2254039"/>
            <a:ext cx="11261990" cy="2992358"/>
            <a:chOff x="0" y="0"/>
            <a:chExt cx="2966121" cy="78811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966121" cy="788111"/>
            </a:xfrm>
            <a:custGeom>
              <a:avLst/>
              <a:gdLst/>
              <a:ahLst/>
              <a:cxnLst/>
              <a:rect r="r" b="b" t="t" l="l"/>
              <a:pathLst>
                <a:path h="788111" w="2966121">
                  <a:moveTo>
                    <a:pt x="0" y="0"/>
                  </a:moveTo>
                  <a:lnTo>
                    <a:pt x="2966121" y="0"/>
                  </a:lnTo>
                  <a:lnTo>
                    <a:pt x="2966121" y="788111"/>
                  </a:lnTo>
                  <a:lnTo>
                    <a:pt x="0" y="78811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C1F3A3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2966121" cy="835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92171" y="2254039"/>
            <a:ext cx="5912582" cy="2973491"/>
            <a:chOff x="0" y="0"/>
            <a:chExt cx="7883443" cy="3964655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6"/>
            <a:srcRect l="40" t="0" r="40" b="0"/>
            <a:stretch>
              <a:fillRect/>
            </a:stretch>
          </p:blipFill>
          <p:spPr>
            <a:xfrm flipH="false" flipV="false">
              <a:off x="0" y="0"/>
              <a:ext cx="7883443" cy="3964655"/>
            </a:xfrm>
            <a:prstGeom prst="rect">
              <a:avLst/>
            </a:prstGeom>
          </p:spPr>
        </p:pic>
      </p:grpSp>
      <p:sp>
        <p:nvSpPr>
          <p:cNvPr name="TextBox 32" id="32"/>
          <p:cNvSpPr txBox="true"/>
          <p:nvPr/>
        </p:nvSpPr>
        <p:spPr>
          <a:xfrm rot="0">
            <a:off x="9693162" y="5987808"/>
            <a:ext cx="4851622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管理数据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3213170" y="2653850"/>
            <a:ext cx="327379" cy="327379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236309" y="6237503"/>
            <a:ext cx="327379" cy="327379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3648988" y="2404154"/>
            <a:ext cx="4851622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后台主页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540549" y="3255781"/>
            <a:ext cx="3880515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展示网页主题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93162" y="6845131"/>
            <a:ext cx="3880515" cy="90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299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在网页中对数据库内容进行增删查改等操作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2172" y="2600847"/>
            <a:ext cx="19425178" cy="3550300"/>
            <a:chOff x="0" y="0"/>
            <a:chExt cx="1470314" cy="268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0314" cy="268726"/>
            </a:xfrm>
            <a:custGeom>
              <a:avLst/>
              <a:gdLst/>
              <a:ahLst/>
              <a:cxnLst/>
              <a:rect r="r" b="b" t="t" l="l"/>
              <a:pathLst>
                <a:path h="268726" w="1470314">
                  <a:moveTo>
                    <a:pt x="0" y="0"/>
                  </a:moveTo>
                  <a:lnTo>
                    <a:pt x="1470314" y="0"/>
                  </a:lnTo>
                  <a:lnTo>
                    <a:pt x="1470314" y="268726"/>
                  </a:lnTo>
                  <a:lnTo>
                    <a:pt x="0" y="26872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7E8E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70314" cy="316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678841"/>
            <a:ext cx="7645058" cy="83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94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后端设计</a:t>
            </a:r>
          </a:p>
        </p:txBody>
      </p:sp>
      <p:grpSp>
        <p:nvGrpSpPr>
          <p:cNvPr name="Group 8" id="8"/>
          <p:cNvGrpSpPr/>
          <p:nvPr/>
        </p:nvGrpSpPr>
        <p:grpSpPr>
          <a:xfrm rot="-10665348">
            <a:off x="-9550234" y="-3689748"/>
            <a:ext cx="13975281" cy="8073566"/>
            <a:chOff x="0" y="0"/>
            <a:chExt cx="18633707" cy="1076475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211112" y="0"/>
              <a:ext cx="18422595" cy="10764755"/>
              <a:chOff x="0" y="0"/>
              <a:chExt cx="1612909" cy="9424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8422595" cy="10764755"/>
              <a:chOff x="0" y="0"/>
              <a:chExt cx="1612909" cy="9424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3688714" y="7510623"/>
            <a:ext cx="11315107" cy="6536776"/>
            <a:chOff x="0" y="0"/>
            <a:chExt cx="15086810" cy="871570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70928" y="0"/>
              <a:ext cx="14915882" cy="8715701"/>
              <a:chOff x="0" y="0"/>
              <a:chExt cx="1612909" cy="9424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14915882" cy="8715701"/>
              <a:chOff x="0" y="0"/>
              <a:chExt cx="1612909" cy="9424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6382761" y="579197"/>
            <a:ext cx="2408246" cy="899007"/>
            <a:chOff x="0" y="0"/>
            <a:chExt cx="3210995" cy="1198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656109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80920" y="5143500"/>
            <a:ext cx="7665892" cy="3845479"/>
            <a:chOff x="0" y="0"/>
            <a:chExt cx="10221189" cy="5127305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5"/>
            <a:srcRect l="0" t="86" r="0" b="86"/>
            <a:stretch>
              <a:fillRect/>
            </a:stretch>
          </p:blipFill>
          <p:spPr>
            <a:xfrm flipH="false" flipV="false">
              <a:off x="0" y="0"/>
              <a:ext cx="10221189" cy="5127305"/>
            </a:xfrm>
            <a:prstGeom prst="rect">
              <a:avLst/>
            </a:prstGeom>
          </p:spPr>
        </p:pic>
      </p:grpSp>
      <p:grpSp>
        <p:nvGrpSpPr>
          <p:cNvPr name="Group 27" id="27"/>
          <p:cNvGrpSpPr/>
          <p:nvPr/>
        </p:nvGrpSpPr>
        <p:grpSpPr>
          <a:xfrm rot="0">
            <a:off x="9319671" y="5143500"/>
            <a:ext cx="7665892" cy="3845479"/>
            <a:chOff x="0" y="0"/>
            <a:chExt cx="10221189" cy="5127305"/>
          </a:xfrm>
        </p:grpSpPr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6"/>
            <a:srcRect l="0" t="86" r="0" b="86"/>
            <a:stretch>
              <a:fillRect/>
            </a:stretch>
          </p:blipFill>
          <p:spPr>
            <a:xfrm flipH="false" flipV="false">
              <a:off x="0" y="0"/>
              <a:ext cx="10221189" cy="5127305"/>
            </a:xfrm>
            <a:prstGeom prst="rect">
              <a:avLst/>
            </a:prstGeom>
          </p:spPr>
        </p:pic>
      </p:grpSp>
      <p:grpSp>
        <p:nvGrpSpPr>
          <p:cNvPr name="Group 29" id="29"/>
          <p:cNvGrpSpPr/>
          <p:nvPr/>
        </p:nvGrpSpPr>
        <p:grpSpPr>
          <a:xfrm rot="0">
            <a:off x="1525093" y="3145701"/>
            <a:ext cx="327379" cy="327379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629446" y="3145701"/>
            <a:ext cx="327379" cy="327379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688782" y="3759680"/>
            <a:ext cx="7278306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创建新的数据到数据库中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956825" y="3759680"/>
            <a:ext cx="7356117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查看数据库内容，可以进行删除或修改。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66679" y="3028403"/>
            <a:ext cx="681373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151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管理数据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71125" y="3028403"/>
            <a:ext cx="663522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151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管理数据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01458" y="3947941"/>
            <a:ext cx="21450260" cy="12391887"/>
            <a:chOff x="0" y="0"/>
            <a:chExt cx="28600347" cy="1652251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24031" y="0"/>
              <a:ext cx="28276316" cy="16522516"/>
              <a:chOff x="0" y="0"/>
              <a:chExt cx="1612909" cy="9424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28276316" cy="16522516"/>
              <a:chOff x="0" y="0"/>
              <a:chExt cx="1612909" cy="9424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-10665348">
            <a:off x="-12870563" y="-5866868"/>
            <a:ext cx="21450260" cy="12391887"/>
            <a:chOff x="0" y="0"/>
            <a:chExt cx="28600347" cy="1652251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324031" y="0"/>
              <a:ext cx="28276316" cy="16522516"/>
              <a:chOff x="0" y="0"/>
              <a:chExt cx="1612909" cy="9424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8276316" cy="16522516"/>
              <a:chOff x="0" y="0"/>
              <a:chExt cx="1612909" cy="94246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491938" y="3355691"/>
            <a:ext cx="15304123" cy="4868783"/>
            <a:chOff x="0" y="0"/>
            <a:chExt cx="4291107" cy="13651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91107" cy="1365153"/>
            </a:xfrm>
            <a:custGeom>
              <a:avLst/>
              <a:gdLst/>
              <a:ahLst/>
              <a:cxnLst/>
              <a:rect r="r" b="b" t="t" l="l"/>
              <a:pathLst>
                <a:path h="1365153" w="4291107">
                  <a:moveTo>
                    <a:pt x="25799" y="0"/>
                  </a:moveTo>
                  <a:lnTo>
                    <a:pt x="4265307" y="0"/>
                  </a:lnTo>
                  <a:cubicBezTo>
                    <a:pt x="4272150" y="0"/>
                    <a:pt x="4278712" y="2718"/>
                    <a:pt x="4283551" y="7556"/>
                  </a:cubicBezTo>
                  <a:cubicBezTo>
                    <a:pt x="4288389" y="12395"/>
                    <a:pt x="4291107" y="18957"/>
                    <a:pt x="4291107" y="25799"/>
                  </a:cubicBezTo>
                  <a:lnTo>
                    <a:pt x="4291107" y="1339353"/>
                  </a:lnTo>
                  <a:cubicBezTo>
                    <a:pt x="4291107" y="1346196"/>
                    <a:pt x="4288389" y="1352758"/>
                    <a:pt x="4283551" y="1357596"/>
                  </a:cubicBezTo>
                  <a:cubicBezTo>
                    <a:pt x="4278712" y="1362435"/>
                    <a:pt x="4272150" y="1365153"/>
                    <a:pt x="4265307" y="1365153"/>
                  </a:cubicBezTo>
                  <a:lnTo>
                    <a:pt x="25799" y="1365153"/>
                  </a:lnTo>
                  <a:cubicBezTo>
                    <a:pt x="11551" y="1365153"/>
                    <a:pt x="0" y="1353602"/>
                    <a:pt x="0" y="1339353"/>
                  </a:cubicBezTo>
                  <a:lnTo>
                    <a:pt x="0" y="25799"/>
                  </a:lnTo>
                  <a:cubicBezTo>
                    <a:pt x="0" y="11551"/>
                    <a:pt x="11551" y="0"/>
                    <a:pt x="25799" y="0"/>
                  </a:cubicBez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4291107" cy="1355628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226733" y="1378097"/>
            <a:ext cx="3174726" cy="317472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BFB"/>
            </a:solidFill>
            <a:ln w="15240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13135" lIns="113135" bIns="113135" rIns="113135"/>
            <a:lstStyle/>
            <a:p>
              <a:pPr algn="ctr" marL="0" indent="0" lvl="0">
                <a:lnSpc>
                  <a:spcPts val="197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078208" y="2094445"/>
            <a:ext cx="3471775" cy="185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3"/>
              </a:lnSpc>
            </a:pPr>
            <a:r>
              <a:rPr lang="en-US" sz="12985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52343" y="5194579"/>
            <a:ext cx="14583315" cy="150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2"/>
              </a:lnSpc>
            </a:pPr>
            <a:r>
              <a:rPr lang="en-US" sz="10053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小组分工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4913" y="6714681"/>
            <a:ext cx="15778173" cy="43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01">
                <a:solidFill>
                  <a:srgbClr val="152F30">
                    <a:alpha val="23922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DIVISION OF LABOR IN GROUPS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576931" y="7987309"/>
            <a:ext cx="474330" cy="47433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5715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756984" y="467880"/>
            <a:ext cx="3004633" cy="1121640"/>
            <a:chOff x="0" y="0"/>
            <a:chExt cx="4006177" cy="14955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-692449" y="8697480"/>
            <a:ext cx="3004633" cy="1121640"/>
            <a:chOff x="0" y="0"/>
            <a:chExt cx="4006177" cy="149552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11979"/>
            <a:ext cx="18288000" cy="2435637"/>
            <a:chOff x="0" y="0"/>
            <a:chExt cx="4816593" cy="6414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1485"/>
            </a:xfrm>
            <a:custGeom>
              <a:avLst/>
              <a:gdLst/>
              <a:ahLst/>
              <a:cxnLst/>
              <a:rect r="r" b="b" t="t" l="l"/>
              <a:pathLst>
                <a:path h="6414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1485"/>
                  </a:lnTo>
                  <a:lnTo>
                    <a:pt x="0" y="641485"/>
                  </a:lnTo>
                  <a:close/>
                </a:path>
              </a:pathLst>
            </a:custGeom>
            <a:solidFill>
              <a:srgbClr val="C1F3A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89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678841"/>
            <a:ext cx="7645058" cy="83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94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小组分工</a:t>
            </a:r>
          </a:p>
        </p:txBody>
      </p:sp>
      <p:grpSp>
        <p:nvGrpSpPr>
          <p:cNvPr name="Group 8" id="8"/>
          <p:cNvGrpSpPr/>
          <p:nvPr/>
        </p:nvGrpSpPr>
        <p:grpSpPr>
          <a:xfrm rot="-10665348">
            <a:off x="-9550234" y="-3689748"/>
            <a:ext cx="13975281" cy="8073566"/>
            <a:chOff x="0" y="0"/>
            <a:chExt cx="18633707" cy="1076475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211112" y="0"/>
              <a:ext cx="18422595" cy="10764755"/>
              <a:chOff x="0" y="0"/>
              <a:chExt cx="1612909" cy="9424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8422595" cy="10764755"/>
              <a:chOff x="0" y="0"/>
              <a:chExt cx="1612909" cy="9424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3688714" y="7510623"/>
            <a:ext cx="11315107" cy="6536776"/>
            <a:chOff x="0" y="0"/>
            <a:chExt cx="15086810" cy="871570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70928" y="0"/>
              <a:ext cx="14915882" cy="8715701"/>
              <a:chOff x="0" y="0"/>
              <a:chExt cx="1612909" cy="9424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14915882" cy="8715701"/>
              <a:chOff x="0" y="0"/>
              <a:chExt cx="1612909" cy="9424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6382761" y="579197"/>
            <a:ext cx="2408246" cy="899007"/>
            <a:chOff x="0" y="0"/>
            <a:chExt cx="3210995" cy="1198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656109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904346" y="2051383"/>
            <a:ext cx="5615436" cy="3479175"/>
            <a:chOff x="0" y="0"/>
            <a:chExt cx="1478963" cy="9163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78963" cy="916326"/>
            </a:xfrm>
            <a:custGeom>
              <a:avLst/>
              <a:gdLst/>
              <a:ahLst/>
              <a:cxnLst/>
              <a:rect r="r" b="b" t="t" l="l"/>
              <a:pathLst>
                <a:path h="916326" w="1478963">
                  <a:moveTo>
                    <a:pt x="27574" y="0"/>
                  </a:moveTo>
                  <a:lnTo>
                    <a:pt x="1451389" y="0"/>
                  </a:lnTo>
                  <a:cubicBezTo>
                    <a:pt x="1458702" y="0"/>
                    <a:pt x="1465715" y="2905"/>
                    <a:pt x="1470886" y="8076"/>
                  </a:cubicBezTo>
                  <a:cubicBezTo>
                    <a:pt x="1476058" y="13247"/>
                    <a:pt x="1478963" y="20261"/>
                    <a:pt x="1478963" y="27574"/>
                  </a:cubicBezTo>
                  <a:lnTo>
                    <a:pt x="1478963" y="888752"/>
                  </a:lnTo>
                  <a:cubicBezTo>
                    <a:pt x="1478963" y="896065"/>
                    <a:pt x="1476058" y="903079"/>
                    <a:pt x="1470886" y="908250"/>
                  </a:cubicBezTo>
                  <a:cubicBezTo>
                    <a:pt x="1465715" y="913421"/>
                    <a:pt x="1458702" y="916326"/>
                    <a:pt x="1451389" y="916326"/>
                  </a:cubicBezTo>
                  <a:lnTo>
                    <a:pt x="27574" y="916326"/>
                  </a:lnTo>
                  <a:cubicBezTo>
                    <a:pt x="20261" y="916326"/>
                    <a:pt x="13247" y="913421"/>
                    <a:pt x="8076" y="908250"/>
                  </a:cubicBezTo>
                  <a:cubicBezTo>
                    <a:pt x="2905" y="903079"/>
                    <a:pt x="0" y="896065"/>
                    <a:pt x="0" y="888752"/>
                  </a:cubicBezTo>
                  <a:lnTo>
                    <a:pt x="0" y="27574"/>
                  </a:lnTo>
                  <a:cubicBezTo>
                    <a:pt x="0" y="20261"/>
                    <a:pt x="2905" y="13247"/>
                    <a:pt x="8076" y="8076"/>
                  </a:cubicBezTo>
                  <a:cubicBezTo>
                    <a:pt x="13247" y="2905"/>
                    <a:pt x="20261" y="0"/>
                    <a:pt x="27574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478963" cy="992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279079" y="2302271"/>
            <a:ext cx="3678158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D0D0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蔡鸿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79079" y="3145176"/>
            <a:ext cx="3833016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框架搭建，数据库建表， 前端新闻热点模块， 登录注册页面， 后端数据库增删改查等页面， 撰写实现文档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790340" y="2051383"/>
            <a:ext cx="5321024" cy="3479175"/>
            <a:chOff x="0" y="0"/>
            <a:chExt cx="1401422" cy="9163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01422" cy="916326"/>
            </a:xfrm>
            <a:custGeom>
              <a:avLst/>
              <a:gdLst/>
              <a:ahLst/>
              <a:cxnLst/>
              <a:rect r="r" b="b" t="t" l="l"/>
              <a:pathLst>
                <a:path h="916326" w="1401422">
                  <a:moveTo>
                    <a:pt x="29099" y="0"/>
                  </a:moveTo>
                  <a:lnTo>
                    <a:pt x="1372323" y="0"/>
                  </a:lnTo>
                  <a:cubicBezTo>
                    <a:pt x="1380040" y="0"/>
                    <a:pt x="1387442" y="3066"/>
                    <a:pt x="1392899" y="8523"/>
                  </a:cubicBezTo>
                  <a:cubicBezTo>
                    <a:pt x="1398356" y="13980"/>
                    <a:pt x="1401422" y="21382"/>
                    <a:pt x="1401422" y="29099"/>
                  </a:cubicBezTo>
                  <a:lnTo>
                    <a:pt x="1401422" y="887226"/>
                  </a:lnTo>
                  <a:cubicBezTo>
                    <a:pt x="1401422" y="894944"/>
                    <a:pt x="1398356" y="902346"/>
                    <a:pt x="1392899" y="907803"/>
                  </a:cubicBezTo>
                  <a:cubicBezTo>
                    <a:pt x="1387442" y="913260"/>
                    <a:pt x="1380040" y="916326"/>
                    <a:pt x="1372323" y="916326"/>
                  </a:cubicBezTo>
                  <a:lnTo>
                    <a:pt x="29099" y="916326"/>
                  </a:lnTo>
                  <a:cubicBezTo>
                    <a:pt x="21382" y="916326"/>
                    <a:pt x="13980" y="913260"/>
                    <a:pt x="8523" y="907803"/>
                  </a:cubicBezTo>
                  <a:cubicBezTo>
                    <a:pt x="3066" y="902346"/>
                    <a:pt x="0" y="894944"/>
                    <a:pt x="0" y="887226"/>
                  </a:cubicBezTo>
                  <a:lnTo>
                    <a:pt x="0" y="29099"/>
                  </a:lnTo>
                  <a:cubicBezTo>
                    <a:pt x="0" y="21382"/>
                    <a:pt x="3066" y="13980"/>
                    <a:pt x="8523" y="8523"/>
                  </a:cubicBezTo>
                  <a:cubicBezTo>
                    <a:pt x="13980" y="3066"/>
                    <a:pt x="21382" y="0"/>
                    <a:pt x="29099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1401422" cy="992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010556" y="2302271"/>
            <a:ext cx="3678158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D0D0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匡俊霖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87644" y="3103277"/>
            <a:ext cx="3833016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前端AI history，Chain Map，</a:t>
            </a:r>
            <a:r>
              <a:rPr lang="en-US" sz="2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Investment Data，Countries' AI Sector Investments 页面， 撰写设计文档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2904346" y="6283437"/>
            <a:ext cx="5615436" cy="3204757"/>
            <a:chOff x="0" y="0"/>
            <a:chExt cx="1478963" cy="84405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78963" cy="844051"/>
            </a:xfrm>
            <a:custGeom>
              <a:avLst/>
              <a:gdLst/>
              <a:ahLst/>
              <a:cxnLst/>
              <a:rect r="r" b="b" t="t" l="l"/>
              <a:pathLst>
                <a:path h="844051" w="1478963">
                  <a:moveTo>
                    <a:pt x="27574" y="0"/>
                  </a:moveTo>
                  <a:lnTo>
                    <a:pt x="1451389" y="0"/>
                  </a:lnTo>
                  <a:cubicBezTo>
                    <a:pt x="1458702" y="0"/>
                    <a:pt x="1465715" y="2905"/>
                    <a:pt x="1470886" y="8076"/>
                  </a:cubicBezTo>
                  <a:cubicBezTo>
                    <a:pt x="1476058" y="13247"/>
                    <a:pt x="1478963" y="20261"/>
                    <a:pt x="1478963" y="27574"/>
                  </a:cubicBezTo>
                  <a:lnTo>
                    <a:pt x="1478963" y="816477"/>
                  </a:lnTo>
                  <a:cubicBezTo>
                    <a:pt x="1478963" y="823790"/>
                    <a:pt x="1476058" y="830804"/>
                    <a:pt x="1470886" y="835975"/>
                  </a:cubicBezTo>
                  <a:cubicBezTo>
                    <a:pt x="1465715" y="841146"/>
                    <a:pt x="1458702" y="844051"/>
                    <a:pt x="1451389" y="844051"/>
                  </a:cubicBezTo>
                  <a:lnTo>
                    <a:pt x="27574" y="844051"/>
                  </a:lnTo>
                  <a:cubicBezTo>
                    <a:pt x="20261" y="844051"/>
                    <a:pt x="13247" y="841146"/>
                    <a:pt x="8076" y="835975"/>
                  </a:cubicBezTo>
                  <a:cubicBezTo>
                    <a:pt x="2905" y="830804"/>
                    <a:pt x="0" y="823790"/>
                    <a:pt x="0" y="816477"/>
                  </a:cubicBezTo>
                  <a:lnTo>
                    <a:pt x="0" y="27574"/>
                  </a:lnTo>
                  <a:cubicBezTo>
                    <a:pt x="0" y="20261"/>
                    <a:pt x="2905" y="13247"/>
                    <a:pt x="8076" y="8076"/>
                  </a:cubicBezTo>
                  <a:cubicBezTo>
                    <a:pt x="13247" y="2905"/>
                    <a:pt x="20261" y="0"/>
                    <a:pt x="27574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76200"/>
              <a:ext cx="1478963" cy="920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3279079" y="6534232"/>
            <a:ext cx="3678158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D0D0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高鸿浩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279079" y="7352186"/>
            <a:ext cx="383301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创建数据库，前端AI Market Trends页面，撰写需求文档和用户手册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790340" y="6283437"/>
            <a:ext cx="5321024" cy="3204757"/>
            <a:chOff x="0" y="0"/>
            <a:chExt cx="1401422" cy="84405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401422" cy="844051"/>
            </a:xfrm>
            <a:custGeom>
              <a:avLst/>
              <a:gdLst/>
              <a:ahLst/>
              <a:cxnLst/>
              <a:rect r="r" b="b" t="t" l="l"/>
              <a:pathLst>
                <a:path h="844051" w="1401422">
                  <a:moveTo>
                    <a:pt x="29099" y="0"/>
                  </a:moveTo>
                  <a:lnTo>
                    <a:pt x="1372323" y="0"/>
                  </a:lnTo>
                  <a:cubicBezTo>
                    <a:pt x="1380040" y="0"/>
                    <a:pt x="1387442" y="3066"/>
                    <a:pt x="1392899" y="8523"/>
                  </a:cubicBezTo>
                  <a:cubicBezTo>
                    <a:pt x="1398356" y="13980"/>
                    <a:pt x="1401422" y="21382"/>
                    <a:pt x="1401422" y="29099"/>
                  </a:cubicBezTo>
                  <a:lnTo>
                    <a:pt x="1401422" y="814952"/>
                  </a:lnTo>
                  <a:cubicBezTo>
                    <a:pt x="1401422" y="822669"/>
                    <a:pt x="1398356" y="830071"/>
                    <a:pt x="1392899" y="835528"/>
                  </a:cubicBezTo>
                  <a:cubicBezTo>
                    <a:pt x="1387442" y="840985"/>
                    <a:pt x="1380040" y="844051"/>
                    <a:pt x="1372323" y="844051"/>
                  </a:cubicBezTo>
                  <a:lnTo>
                    <a:pt x="29099" y="844051"/>
                  </a:lnTo>
                  <a:cubicBezTo>
                    <a:pt x="21382" y="844051"/>
                    <a:pt x="13980" y="840985"/>
                    <a:pt x="8523" y="835528"/>
                  </a:cubicBezTo>
                  <a:cubicBezTo>
                    <a:pt x="3066" y="830071"/>
                    <a:pt x="0" y="822669"/>
                    <a:pt x="0" y="814952"/>
                  </a:cubicBezTo>
                  <a:lnTo>
                    <a:pt x="0" y="29099"/>
                  </a:lnTo>
                  <a:cubicBezTo>
                    <a:pt x="0" y="21382"/>
                    <a:pt x="3066" y="13980"/>
                    <a:pt x="8523" y="8523"/>
                  </a:cubicBezTo>
                  <a:cubicBezTo>
                    <a:pt x="13980" y="3066"/>
                    <a:pt x="21382" y="0"/>
                    <a:pt x="29099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76200"/>
              <a:ext cx="1401422" cy="920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5"/>
                </a:lnSpc>
              </a:pPr>
              <a:r>
                <a:rPr lang="en-US" sz="2100">
                  <a:solidFill>
                    <a:srgbClr val="000000"/>
                  </a:solidFill>
                  <a:latin typeface="字由点字刻宋"/>
                  <a:ea typeface="字由点字刻宋"/>
                  <a:cs typeface="字由点字刻宋"/>
                  <a:sym typeface="字由点字刻宋"/>
                </a:rPr>
                <a:t> 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0087644" y="6534232"/>
            <a:ext cx="3678158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D0D0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马有朝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087644" y="7352186"/>
            <a:ext cx="383301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前端主页，前端小组成员信息页面，后端主页， ppt制作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7733385"/>
            <a:ext cx="3776213" cy="886364"/>
            <a:chOff x="0" y="0"/>
            <a:chExt cx="994558" cy="2334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4558" cy="233446"/>
            </a:xfrm>
            <a:custGeom>
              <a:avLst/>
              <a:gdLst/>
              <a:ahLst/>
              <a:cxnLst/>
              <a:rect r="r" b="b" t="t" l="l"/>
              <a:pathLst>
                <a:path h="233446" w="994558">
                  <a:moveTo>
                    <a:pt x="104559" y="0"/>
                  </a:moveTo>
                  <a:lnTo>
                    <a:pt x="889999" y="0"/>
                  </a:lnTo>
                  <a:cubicBezTo>
                    <a:pt x="917730" y="0"/>
                    <a:pt x="944325" y="11016"/>
                    <a:pt x="963934" y="30625"/>
                  </a:cubicBezTo>
                  <a:cubicBezTo>
                    <a:pt x="983542" y="50233"/>
                    <a:pt x="994558" y="76828"/>
                    <a:pt x="994558" y="104559"/>
                  </a:cubicBezTo>
                  <a:lnTo>
                    <a:pt x="994558" y="128886"/>
                  </a:lnTo>
                  <a:cubicBezTo>
                    <a:pt x="994558" y="186633"/>
                    <a:pt x="947745" y="233446"/>
                    <a:pt x="889999" y="233446"/>
                  </a:cubicBezTo>
                  <a:lnTo>
                    <a:pt x="104559" y="233446"/>
                  </a:lnTo>
                  <a:cubicBezTo>
                    <a:pt x="76828" y="233446"/>
                    <a:pt x="50233" y="222430"/>
                    <a:pt x="30625" y="202821"/>
                  </a:cubicBezTo>
                  <a:cubicBezTo>
                    <a:pt x="11016" y="183212"/>
                    <a:pt x="0" y="156617"/>
                    <a:pt x="0" y="128886"/>
                  </a:cubicBezTo>
                  <a:lnTo>
                    <a:pt x="0" y="104559"/>
                  </a:lnTo>
                  <a:cubicBezTo>
                    <a:pt x="0" y="46813"/>
                    <a:pt x="46813" y="0"/>
                    <a:pt x="104559" y="0"/>
                  </a:cubicBezTo>
                  <a:close/>
                </a:path>
              </a:pathLst>
            </a:custGeom>
            <a:solidFill>
              <a:srgbClr val="FFFFFF">
                <a:alpha val="9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994558" cy="290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689" y="2663271"/>
            <a:ext cx="8952272" cy="373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6"/>
              </a:lnSpc>
            </a:pPr>
            <a:r>
              <a:rPr lang="en-US" sz="13730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感谢</a:t>
            </a:r>
          </a:p>
          <a:p>
            <a:pPr algn="l">
              <a:lnSpc>
                <a:spcPts val="14416"/>
              </a:lnSpc>
            </a:pPr>
            <a:r>
              <a:rPr lang="en-US" sz="13730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您的观看</a:t>
            </a:r>
          </a:p>
        </p:txBody>
      </p:sp>
      <p:grpSp>
        <p:nvGrpSpPr>
          <p:cNvPr name="Group 8" id="8"/>
          <p:cNvGrpSpPr/>
          <p:nvPr/>
        </p:nvGrpSpPr>
        <p:grpSpPr>
          <a:xfrm rot="-5194783">
            <a:off x="2944843" y="-5901813"/>
            <a:ext cx="21450260" cy="12391887"/>
            <a:chOff x="0" y="0"/>
            <a:chExt cx="28600347" cy="1652251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324031" y="0"/>
              <a:ext cx="28276316" cy="16522516"/>
              <a:chOff x="0" y="0"/>
              <a:chExt cx="1612909" cy="9424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8276316" cy="16522516"/>
              <a:chOff x="0" y="0"/>
              <a:chExt cx="1612909" cy="9424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9605069" y="1729469"/>
            <a:ext cx="7174057" cy="717405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9502" t="0" r="-49502" b="0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4769764" y="467880"/>
            <a:ext cx="1454957" cy="1121640"/>
          </a:xfrm>
          <a:custGeom>
            <a:avLst/>
            <a:gdLst/>
            <a:ahLst/>
            <a:cxnLst/>
            <a:rect r="r" b="b" t="t" l="l"/>
            <a:pathLst>
              <a:path h="1121640" w="1454957">
                <a:moveTo>
                  <a:pt x="0" y="0"/>
                </a:moveTo>
                <a:lnTo>
                  <a:pt x="1454957" y="0"/>
                </a:lnTo>
                <a:lnTo>
                  <a:pt x="1454957" y="1121640"/>
                </a:lnTo>
                <a:lnTo>
                  <a:pt x="0" y="1121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319439" y="467880"/>
            <a:ext cx="1454957" cy="1121640"/>
          </a:xfrm>
          <a:custGeom>
            <a:avLst/>
            <a:gdLst/>
            <a:ahLst/>
            <a:cxnLst/>
            <a:rect r="r" b="b" t="t" l="l"/>
            <a:pathLst>
              <a:path h="1121640" w="1454957">
                <a:moveTo>
                  <a:pt x="0" y="0"/>
                </a:moveTo>
                <a:lnTo>
                  <a:pt x="1454958" y="0"/>
                </a:lnTo>
                <a:lnTo>
                  <a:pt x="1454958" y="1121640"/>
                </a:lnTo>
                <a:lnTo>
                  <a:pt x="0" y="1121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1975933" y="9515099"/>
            <a:ext cx="3004633" cy="1121640"/>
            <a:chOff x="0" y="0"/>
            <a:chExt cx="4006177" cy="14955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3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370359" y="2632553"/>
            <a:ext cx="494001" cy="49400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283F0">
                    <a:alpha val="100000"/>
                  </a:srgbClr>
                </a:gs>
                <a:gs pos="100000">
                  <a:srgbClr val="0067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275027" y="7733385"/>
            <a:ext cx="494001" cy="49400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283F0">
                    <a:alpha val="100000"/>
                  </a:srgbClr>
                </a:gs>
                <a:gs pos="100000">
                  <a:srgbClr val="0067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90232" y="7869545"/>
            <a:ext cx="325314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265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小队</a:t>
            </a:r>
            <a:r>
              <a:rPr lang="en-US" sz="3200" spc="265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：啊对对队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6367249"/>
            <a:ext cx="5816507" cy="27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1"/>
              </a:lnSpc>
            </a:pPr>
            <a:r>
              <a:rPr lang="en-US" sz="1819">
                <a:solidFill>
                  <a:srgbClr val="FBFBFB">
                    <a:alpha val="38824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COMPANY PRESENTATION TEMPLATE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395086">
            <a:off x="-4809970" y="-4842055"/>
            <a:ext cx="18722998" cy="15380988"/>
            <a:chOff x="0" y="0"/>
            <a:chExt cx="24963997" cy="20507984"/>
          </a:xfrm>
        </p:grpSpPr>
        <p:grpSp>
          <p:nvGrpSpPr>
            <p:cNvPr name="Group 3" id="3"/>
            <p:cNvGrpSpPr/>
            <p:nvPr/>
          </p:nvGrpSpPr>
          <p:grpSpPr>
            <a:xfrm rot="-2113222">
              <a:off x="-137907" y="6909061"/>
              <a:ext cx="25443011" cy="6893063"/>
              <a:chOff x="0" y="0"/>
              <a:chExt cx="5025780" cy="136159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025780" cy="1361593"/>
              </a:xfrm>
              <a:custGeom>
                <a:avLst/>
                <a:gdLst/>
                <a:ahLst/>
                <a:cxnLst/>
                <a:rect r="r" b="b" t="t" l="l"/>
                <a:pathLst>
                  <a:path h="1361593" w="5025780">
                    <a:moveTo>
                      <a:pt x="20691" y="0"/>
                    </a:moveTo>
                    <a:lnTo>
                      <a:pt x="5005089" y="0"/>
                    </a:lnTo>
                    <a:cubicBezTo>
                      <a:pt x="5016516" y="0"/>
                      <a:pt x="5025780" y="9264"/>
                      <a:pt x="5025780" y="20691"/>
                    </a:cubicBezTo>
                    <a:lnTo>
                      <a:pt x="5025780" y="1340901"/>
                    </a:lnTo>
                    <a:cubicBezTo>
                      <a:pt x="5025780" y="1352329"/>
                      <a:pt x="5016516" y="1361593"/>
                      <a:pt x="5005089" y="1361593"/>
                    </a:cubicBezTo>
                    <a:lnTo>
                      <a:pt x="20691" y="1361593"/>
                    </a:lnTo>
                    <a:cubicBezTo>
                      <a:pt x="9264" y="1361593"/>
                      <a:pt x="0" y="1352329"/>
                      <a:pt x="0" y="1340901"/>
                    </a:cubicBezTo>
                    <a:lnTo>
                      <a:pt x="0" y="20691"/>
                    </a:lnTo>
                    <a:cubicBezTo>
                      <a:pt x="0" y="9264"/>
                      <a:pt x="9264" y="0"/>
                      <a:pt x="20691" y="0"/>
                    </a:cubicBezTo>
                    <a:close/>
                  </a:path>
                </a:pathLst>
              </a:custGeom>
              <a:solidFill>
                <a:srgbClr val="C1F3A3">
                  <a:alpha val="33725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0"/>
                <a:ext cx="5025780" cy="13615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2113222">
              <a:off x="-341107" y="6705861"/>
              <a:ext cx="25443011" cy="6893063"/>
              <a:chOff x="0" y="0"/>
              <a:chExt cx="5025780" cy="136159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025780" cy="1361593"/>
              </a:xfrm>
              <a:custGeom>
                <a:avLst/>
                <a:gdLst/>
                <a:ahLst/>
                <a:cxnLst/>
                <a:rect r="r" b="b" t="t" l="l"/>
                <a:pathLst>
                  <a:path h="1361593" w="5025780">
                    <a:moveTo>
                      <a:pt x="20691" y="0"/>
                    </a:moveTo>
                    <a:lnTo>
                      <a:pt x="5005089" y="0"/>
                    </a:lnTo>
                    <a:cubicBezTo>
                      <a:pt x="5016516" y="0"/>
                      <a:pt x="5025780" y="9264"/>
                      <a:pt x="5025780" y="20691"/>
                    </a:cubicBezTo>
                    <a:lnTo>
                      <a:pt x="5025780" y="1340901"/>
                    </a:lnTo>
                    <a:cubicBezTo>
                      <a:pt x="5025780" y="1352329"/>
                      <a:pt x="5016516" y="1361593"/>
                      <a:pt x="5005089" y="1361593"/>
                    </a:cubicBezTo>
                    <a:lnTo>
                      <a:pt x="20691" y="1361593"/>
                    </a:lnTo>
                    <a:cubicBezTo>
                      <a:pt x="9264" y="1361593"/>
                      <a:pt x="0" y="1352329"/>
                      <a:pt x="0" y="1340901"/>
                    </a:cubicBezTo>
                    <a:lnTo>
                      <a:pt x="0" y="20691"/>
                    </a:lnTo>
                    <a:cubicBezTo>
                      <a:pt x="0" y="9264"/>
                      <a:pt x="9264" y="0"/>
                      <a:pt x="20691" y="0"/>
                    </a:cubicBez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0"/>
                <a:ext cx="5025780" cy="13615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7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772375" y="1515495"/>
            <a:ext cx="3650254" cy="3575618"/>
            <a:chOff x="0" y="0"/>
            <a:chExt cx="1023491" cy="10025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3491" cy="1002564"/>
            </a:xfrm>
            <a:custGeom>
              <a:avLst/>
              <a:gdLst/>
              <a:ahLst/>
              <a:cxnLst/>
              <a:rect r="r" b="b" t="t" l="l"/>
              <a:pathLst>
                <a:path h="1002564" w="1023491">
                  <a:moveTo>
                    <a:pt x="108167" y="0"/>
                  </a:moveTo>
                  <a:lnTo>
                    <a:pt x="915324" y="0"/>
                  </a:lnTo>
                  <a:cubicBezTo>
                    <a:pt x="944011" y="0"/>
                    <a:pt x="971524" y="11396"/>
                    <a:pt x="991809" y="31681"/>
                  </a:cubicBezTo>
                  <a:cubicBezTo>
                    <a:pt x="1012095" y="51967"/>
                    <a:pt x="1023491" y="79480"/>
                    <a:pt x="1023491" y="108167"/>
                  </a:cubicBezTo>
                  <a:lnTo>
                    <a:pt x="1023491" y="894396"/>
                  </a:lnTo>
                  <a:cubicBezTo>
                    <a:pt x="1023491" y="923084"/>
                    <a:pt x="1012095" y="950597"/>
                    <a:pt x="991809" y="970882"/>
                  </a:cubicBezTo>
                  <a:cubicBezTo>
                    <a:pt x="971524" y="991168"/>
                    <a:pt x="944011" y="1002564"/>
                    <a:pt x="915324" y="1002564"/>
                  </a:cubicBezTo>
                  <a:lnTo>
                    <a:pt x="108167" y="1002564"/>
                  </a:lnTo>
                  <a:cubicBezTo>
                    <a:pt x="79480" y="1002564"/>
                    <a:pt x="51967" y="991168"/>
                    <a:pt x="31681" y="970882"/>
                  </a:cubicBezTo>
                  <a:cubicBezTo>
                    <a:pt x="11396" y="950597"/>
                    <a:pt x="0" y="923084"/>
                    <a:pt x="0" y="894396"/>
                  </a:cubicBezTo>
                  <a:lnTo>
                    <a:pt x="0" y="108167"/>
                  </a:lnTo>
                  <a:cubicBezTo>
                    <a:pt x="0" y="79480"/>
                    <a:pt x="11396" y="51967"/>
                    <a:pt x="31681" y="31681"/>
                  </a:cubicBezTo>
                  <a:cubicBezTo>
                    <a:pt x="51967" y="11396"/>
                    <a:pt x="79480" y="0"/>
                    <a:pt x="10816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023491" cy="993039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14193" y="794267"/>
            <a:ext cx="1442456" cy="144245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5715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1404" lIns="51404" bIns="51404" rIns="51404"/>
            <a:lstStyle/>
            <a:p>
              <a:pPr algn="ctr" marL="0" indent="0" lvl="0">
                <a:lnSpc>
                  <a:spcPts val="197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1731" y="2073033"/>
            <a:ext cx="327379" cy="32737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101429" y="1515495"/>
            <a:ext cx="3650254" cy="3575618"/>
            <a:chOff x="0" y="0"/>
            <a:chExt cx="1023491" cy="100256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23491" cy="1002564"/>
            </a:xfrm>
            <a:custGeom>
              <a:avLst/>
              <a:gdLst/>
              <a:ahLst/>
              <a:cxnLst/>
              <a:rect r="r" b="b" t="t" l="l"/>
              <a:pathLst>
                <a:path h="1002564" w="1023491">
                  <a:moveTo>
                    <a:pt x="108167" y="0"/>
                  </a:moveTo>
                  <a:lnTo>
                    <a:pt x="915324" y="0"/>
                  </a:lnTo>
                  <a:cubicBezTo>
                    <a:pt x="944011" y="0"/>
                    <a:pt x="971524" y="11396"/>
                    <a:pt x="991809" y="31681"/>
                  </a:cubicBezTo>
                  <a:cubicBezTo>
                    <a:pt x="1012095" y="51967"/>
                    <a:pt x="1023491" y="79480"/>
                    <a:pt x="1023491" y="108167"/>
                  </a:cubicBezTo>
                  <a:lnTo>
                    <a:pt x="1023491" y="894396"/>
                  </a:lnTo>
                  <a:cubicBezTo>
                    <a:pt x="1023491" y="923084"/>
                    <a:pt x="1012095" y="950597"/>
                    <a:pt x="991809" y="970882"/>
                  </a:cubicBezTo>
                  <a:cubicBezTo>
                    <a:pt x="971524" y="991168"/>
                    <a:pt x="944011" y="1002564"/>
                    <a:pt x="915324" y="1002564"/>
                  </a:cubicBezTo>
                  <a:lnTo>
                    <a:pt x="108167" y="1002564"/>
                  </a:lnTo>
                  <a:cubicBezTo>
                    <a:pt x="79480" y="1002564"/>
                    <a:pt x="51967" y="991168"/>
                    <a:pt x="31681" y="970882"/>
                  </a:cubicBezTo>
                  <a:cubicBezTo>
                    <a:pt x="11396" y="950597"/>
                    <a:pt x="0" y="923084"/>
                    <a:pt x="0" y="894396"/>
                  </a:cubicBezTo>
                  <a:lnTo>
                    <a:pt x="0" y="108167"/>
                  </a:lnTo>
                  <a:cubicBezTo>
                    <a:pt x="0" y="79480"/>
                    <a:pt x="11396" y="51967"/>
                    <a:pt x="31681" y="31681"/>
                  </a:cubicBezTo>
                  <a:cubicBezTo>
                    <a:pt x="51967" y="11396"/>
                    <a:pt x="79480" y="0"/>
                    <a:pt x="10816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023491" cy="993039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543247" y="794267"/>
            <a:ext cx="1442456" cy="144245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5715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1404" lIns="51404" bIns="51404" rIns="51404"/>
            <a:lstStyle/>
            <a:p>
              <a:pPr algn="ctr" marL="0" indent="0" lvl="0">
                <a:lnSpc>
                  <a:spcPts val="197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100786" y="2073033"/>
            <a:ext cx="327379" cy="32737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772375" y="5917116"/>
            <a:ext cx="3650254" cy="3575618"/>
            <a:chOff x="0" y="0"/>
            <a:chExt cx="1023491" cy="10025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23491" cy="1002564"/>
            </a:xfrm>
            <a:custGeom>
              <a:avLst/>
              <a:gdLst/>
              <a:ahLst/>
              <a:cxnLst/>
              <a:rect r="r" b="b" t="t" l="l"/>
              <a:pathLst>
                <a:path h="1002564" w="1023491">
                  <a:moveTo>
                    <a:pt x="108167" y="0"/>
                  </a:moveTo>
                  <a:lnTo>
                    <a:pt x="915324" y="0"/>
                  </a:lnTo>
                  <a:cubicBezTo>
                    <a:pt x="944011" y="0"/>
                    <a:pt x="971524" y="11396"/>
                    <a:pt x="991809" y="31681"/>
                  </a:cubicBezTo>
                  <a:cubicBezTo>
                    <a:pt x="1012095" y="51967"/>
                    <a:pt x="1023491" y="79480"/>
                    <a:pt x="1023491" y="108167"/>
                  </a:cubicBezTo>
                  <a:lnTo>
                    <a:pt x="1023491" y="894396"/>
                  </a:lnTo>
                  <a:cubicBezTo>
                    <a:pt x="1023491" y="923084"/>
                    <a:pt x="1012095" y="950597"/>
                    <a:pt x="991809" y="970882"/>
                  </a:cubicBezTo>
                  <a:cubicBezTo>
                    <a:pt x="971524" y="991168"/>
                    <a:pt x="944011" y="1002564"/>
                    <a:pt x="915324" y="1002564"/>
                  </a:cubicBezTo>
                  <a:lnTo>
                    <a:pt x="108167" y="1002564"/>
                  </a:lnTo>
                  <a:cubicBezTo>
                    <a:pt x="79480" y="1002564"/>
                    <a:pt x="51967" y="991168"/>
                    <a:pt x="31681" y="970882"/>
                  </a:cubicBezTo>
                  <a:cubicBezTo>
                    <a:pt x="11396" y="950597"/>
                    <a:pt x="0" y="923084"/>
                    <a:pt x="0" y="894396"/>
                  </a:cubicBezTo>
                  <a:lnTo>
                    <a:pt x="0" y="108167"/>
                  </a:lnTo>
                  <a:cubicBezTo>
                    <a:pt x="0" y="79480"/>
                    <a:pt x="11396" y="51967"/>
                    <a:pt x="31681" y="31681"/>
                  </a:cubicBezTo>
                  <a:cubicBezTo>
                    <a:pt x="51967" y="11396"/>
                    <a:pt x="79480" y="0"/>
                    <a:pt x="10816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1023491" cy="993039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214193" y="5195888"/>
            <a:ext cx="1442456" cy="1442456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5715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1404" lIns="51404" bIns="51404" rIns="51404"/>
            <a:lstStyle/>
            <a:p>
              <a:pPr algn="ctr" marL="0" indent="0" lvl="0">
                <a:lnSpc>
                  <a:spcPts val="197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771731" y="6474654"/>
            <a:ext cx="327379" cy="327379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101429" y="5917116"/>
            <a:ext cx="3650254" cy="3575618"/>
            <a:chOff x="0" y="0"/>
            <a:chExt cx="1023491" cy="100256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23491" cy="1002564"/>
            </a:xfrm>
            <a:custGeom>
              <a:avLst/>
              <a:gdLst/>
              <a:ahLst/>
              <a:cxnLst/>
              <a:rect r="r" b="b" t="t" l="l"/>
              <a:pathLst>
                <a:path h="1002564" w="1023491">
                  <a:moveTo>
                    <a:pt x="108167" y="0"/>
                  </a:moveTo>
                  <a:lnTo>
                    <a:pt x="915324" y="0"/>
                  </a:lnTo>
                  <a:cubicBezTo>
                    <a:pt x="944011" y="0"/>
                    <a:pt x="971524" y="11396"/>
                    <a:pt x="991809" y="31681"/>
                  </a:cubicBezTo>
                  <a:cubicBezTo>
                    <a:pt x="1012095" y="51967"/>
                    <a:pt x="1023491" y="79480"/>
                    <a:pt x="1023491" y="108167"/>
                  </a:cubicBezTo>
                  <a:lnTo>
                    <a:pt x="1023491" y="894396"/>
                  </a:lnTo>
                  <a:cubicBezTo>
                    <a:pt x="1023491" y="923084"/>
                    <a:pt x="1012095" y="950597"/>
                    <a:pt x="991809" y="970882"/>
                  </a:cubicBezTo>
                  <a:cubicBezTo>
                    <a:pt x="971524" y="991168"/>
                    <a:pt x="944011" y="1002564"/>
                    <a:pt x="915324" y="1002564"/>
                  </a:cubicBezTo>
                  <a:lnTo>
                    <a:pt x="108167" y="1002564"/>
                  </a:lnTo>
                  <a:cubicBezTo>
                    <a:pt x="79480" y="1002564"/>
                    <a:pt x="51967" y="991168"/>
                    <a:pt x="31681" y="970882"/>
                  </a:cubicBezTo>
                  <a:cubicBezTo>
                    <a:pt x="11396" y="950597"/>
                    <a:pt x="0" y="923084"/>
                    <a:pt x="0" y="894396"/>
                  </a:cubicBezTo>
                  <a:lnTo>
                    <a:pt x="0" y="108167"/>
                  </a:lnTo>
                  <a:cubicBezTo>
                    <a:pt x="0" y="79480"/>
                    <a:pt x="11396" y="51967"/>
                    <a:pt x="31681" y="31681"/>
                  </a:cubicBezTo>
                  <a:cubicBezTo>
                    <a:pt x="51967" y="11396"/>
                    <a:pt x="79480" y="0"/>
                    <a:pt x="10816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9525"/>
              <a:ext cx="1023491" cy="993039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543247" y="5195888"/>
            <a:ext cx="1442456" cy="1442456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5715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1404" lIns="51404" bIns="51404" rIns="51404"/>
            <a:lstStyle/>
            <a:p>
              <a:pPr algn="ctr" marL="0" indent="0" lvl="0">
                <a:lnSpc>
                  <a:spcPts val="197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100786" y="6474654"/>
            <a:ext cx="327379" cy="327379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9163977" y="2935478"/>
            <a:ext cx="3011863" cy="62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3"/>
              </a:lnSpc>
            </a:pPr>
            <a:r>
              <a:rPr lang="en-US" sz="4173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框架搭建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214193" y="3835251"/>
            <a:ext cx="3258635" cy="20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0"/>
              </a:lnSpc>
            </a:pPr>
            <a:r>
              <a:rPr lang="en-US" sz="1446">
                <a:solidFill>
                  <a:srgbClr val="152F30">
                    <a:alpha val="23922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FRAME CONSTRUCTIONSIS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146709" y="1115436"/>
            <a:ext cx="1577422" cy="84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5900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493031" y="2935478"/>
            <a:ext cx="3011863" cy="62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3"/>
              </a:lnSpc>
            </a:pPr>
            <a:r>
              <a:rPr lang="en-US" sz="4173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前端设计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834448" y="3835251"/>
            <a:ext cx="3258635" cy="20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0"/>
              </a:lnSpc>
            </a:pPr>
            <a:r>
              <a:rPr lang="en-US" sz="1446">
                <a:solidFill>
                  <a:srgbClr val="152F30">
                    <a:alpha val="23922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FRONT-END DESIGN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475764" y="1115436"/>
            <a:ext cx="1577422" cy="84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5900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923884" y="7335433"/>
            <a:ext cx="3011863" cy="62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3"/>
              </a:lnSpc>
            </a:pPr>
            <a:r>
              <a:rPr lang="en-US" sz="4173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 后端设计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607224" y="8237160"/>
            <a:ext cx="3258635" cy="20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0"/>
              </a:lnSpc>
            </a:pPr>
            <a:r>
              <a:rPr lang="en-US" sz="1446">
                <a:solidFill>
                  <a:srgbClr val="152F30">
                    <a:alpha val="23922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BACK-END DESIGN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146709" y="5517056"/>
            <a:ext cx="1577422" cy="84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5900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654513" y="7396936"/>
            <a:ext cx="3011863" cy="62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3"/>
              </a:lnSpc>
            </a:pPr>
            <a:r>
              <a:rPr lang="en-US" sz="4173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小组分工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654513" y="8346356"/>
            <a:ext cx="3258635" cy="40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0"/>
              </a:lnSpc>
            </a:pPr>
            <a:r>
              <a:rPr lang="en-US" sz="1446">
                <a:solidFill>
                  <a:srgbClr val="152F30">
                    <a:alpha val="23922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DIVISION OF LABOR IN GROUPS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475764" y="5517056"/>
            <a:ext cx="1577422" cy="84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5900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04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002318" y="3734004"/>
            <a:ext cx="3883981" cy="186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7"/>
              </a:lnSpc>
            </a:pPr>
            <a:r>
              <a:rPr lang="en-US" sz="13492">
                <a:solidFill>
                  <a:srgbClr val="1477F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目录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563562" y="5626251"/>
            <a:ext cx="2761494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1477F6">
                    <a:alpha val="38824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CONTENT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3049213" y="951394"/>
            <a:ext cx="3004633" cy="1121640"/>
            <a:chOff x="0" y="0"/>
            <a:chExt cx="4006177" cy="149552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7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914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265003" y="8106207"/>
            <a:ext cx="3004633" cy="1121640"/>
            <a:chOff x="0" y="0"/>
            <a:chExt cx="4006177" cy="149552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8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536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01458" y="3947941"/>
            <a:ext cx="21450260" cy="12391887"/>
            <a:chOff x="0" y="0"/>
            <a:chExt cx="28600347" cy="1652251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24031" y="0"/>
              <a:ext cx="28276316" cy="16522516"/>
              <a:chOff x="0" y="0"/>
              <a:chExt cx="1612909" cy="9424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28276316" cy="16522516"/>
              <a:chOff x="0" y="0"/>
              <a:chExt cx="1612909" cy="9424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-10665348">
            <a:off x="-12870563" y="-5866868"/>
            <a:ext cx="21450260" cy="12391887"/>
            <a:chOff x="0" y="0"/>
            <a:chExt cx="28600347" cy="1652251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324031" y="0"/>
              <a:ext cx="28276316" cy="16522516"/>
              <a:chOff x="0" y="0"/>
              <a:chExt cx="1612909" cy="9424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8276316" cy="16522516"/>
              <a:chOff x="0" y="0"/>
              <a:chExt cx="1612909" cy="94246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491938" y="3355691"/>
            <a:ext cx="15304123" cy="4868783"/>
            <a:chOff x="0" y="0"/>
            <a:chExt cx="4291107" cy="13651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91107" cy="1365153"/>
            </a:xfrm>
            <a:custGeom>
              <a:avLst/>
              <a:gdLst/>
              <a:ahLst/>
              <a:cxnLst/>
              <a:rect r="r" b="b" t="t" l="l"/>
              <a:pathLst>
                <a:path h="1365153" w="4291107">
                  <a:moveTo>
                    <a:pt x="25799" y="0"/>
                  </a:moveTo>
                  <a:lnTo>
                    <a:pt x="4265307" y="0"/>
                  </a:lnTo>
                  <a:cubicBezTo>
                    <a:pt x="4272150" y="0"/>
                    <a:pt x="4278712" y="2718"/>
                    <a:pt x="4283551" y="7556"/>
                  </a:cubicBezTo>
                  <a:cubicBezTo>
                    <a:pt x="4288389" y="12395"/>
                    <a:pt x="4291107" y="18957"/>
                    <a:pt x="4291107" y="25799"/>
                  </a:cubicBezTo>
                  <a:lnTo>
                    <a:pt x="4291107" y="1339353"/>
                  </a:lnTo>
                  <a:cubicBezTo>
                    <a:pt x="4291107" y="1346196"/>
                    <a:pt x="4288389" y="1352758"/>
                    <a:pt x="4283551" y="1357596"/>
                  </a:cubicBezTo>
                  <a:cubicBezTo>
                    <a:pt x="4278712" y="1362435"/>
                    <a:pt x="4272150" y="1365153"/>
                    <a:pt x="4265307" y="1365153"/>
                  </a:cubicBezTo>
                  <a:lnTo>
                    <a:pt x="25799" y="1365153"/>
                  </a:lnTo>
                  <a:cubicBezTo>
                    <a:pt x="11551" y="1365153"/>
                    <a:pt x="0" y="1353602"/>
                    <a:pt x="0" y="1339353"/>
                  </a:cubicBezTo>
                  <a:lnTo>
                    <a:pt x="0" y="25799"/>
                  </a:lnTo>
                  <a:cubicBezTo>
                    <a:pt x="0" y="11551"/>
                    <a:pt x="11551" y="0"/>
                    <a:pt x="25799" y="0"/>
                  </a:cubicBez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4291107" cy="1355628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226733" y="1378097"/>
            <a:ext cx="3174726" cy="317472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BFB"/>
            </a:solidFill>
            <a:ln w="15240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13135" lIns="113135" bIns="113135" rIns="113135"/>
            <a:lstStyle/>
            <a:p>
              <a:pPr algn="ctr" marL="0" indent="0" lvl="0">
                <a:lnSpc>
                  <a:spcPts val="197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078208" y="2094445"/>
            <a:ext cx="3471775" cy="185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3"/>
              </a:lnSpc>
            </a:pPr>
            <a:r>
              <a:rPr lang="en-US" sz="12985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52343" y="5194579"/>
            <a:ext cx="14583315" cy="150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2"/>
              </a:lnSpc>
            </a:pPr>
            <a:r>
              <a:rPr lang="en-US" sz="10053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框架搭建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4913" y="6714681"/>
            <a:ext cx="15778173" cy="43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01">
                <a:solidFill>
                  <a:srgbClr val="152F30">
                    <a:alpha val="23922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FRAME CONSTRUCTIONSIS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576931" y="7987309"/>
            <a:ext cx="474330" cy="47433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5715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756984" y="467880"/>
            <a:ext cx="3004633" cy="1121640"/>
            <a:chOff x="0" y="0"/>
            <a:chExt cx="4006177" cy="14955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-692449" y="8697480"/>
            <a:ext cx="3004633" cy="1121640"/>
            <a:chOff x="0" y="0"/>
            <a:chExt cx="4006177" cy="149552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78841"/>
            <a:ext cx="7645058" cy="83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94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框架搭建</a:t>
            </a:r>
          </a:p>
        </p:txBody>
      </p:sp>
      <p:grpSp>
        <p:nvGrpSpPr>
          <p:cNvPr name="Group 5" id="5"/>
          <p:cNvGrpSpPr/>
          <p:nvPr/>
        </p:nvGrpSpPr>
        <p:grpSpPr>
          <a:xfrm rot="-10665348">
            <a:off x="-9550234" y="-3689748"/>
            <a:ext cx="13975281" cy="8073566"/>
            <a:chOff x="0" y="0"/>
            <a:chExt cx="18633707" cy="1076475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11112" y="0"/>
              <a:ext cx="18422595" cy="10764755"/>
              <a:chOff x="0" y="0"/>
              <a:chExt cx="1612909" cy="94246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422595" cy="10764755"/>
              <a:chOff x="0" y="0"/>
              <a:chExt cx="1612909" cy="9424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3688714" y="7510623"/>
            <a:ext cx="11315107" cy="6536776"/>
            <a:chOff x="0" y="0"/>
            <a:chExt cx="15086810" cy="871570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70928" y="0"/>
              <a:ext cx="14915882" cy="8715701"/>
              <a:chOff x="0" y="0"/>
              <a:chExt cx="1612909" cy="9424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14915882" cy="8715701"/>
              <a:chOff x="0" y="0"/>
              <a:chExt cx="1612909" cy="9424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6382761" y="579197"/>
            <a:ext cx="2408246" cy="899007"/>
            <a:chOff x="0" y="0"/>
            <a:chExt cx="3210995" cy="11986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56109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764838" y="2031164"/>
            <a:ext cx="5494462" cy="7227136"/>
            <a:chOff x="0" y="0"/>
            <a:chExt cx="851236" cy="11196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1236" cy="1119673"/>
            </a:xfrm>
            <a:custGeom>
              <a:avLst/>
              <a:gdLst/>
              <a:ahLst/>
              <a:cxnLst/>
              <a:rect r="r" b="b" t="t" l="l"/>
              <a:pathLst>
                <a:path h="1119673" w="851236">
                  <a:moveTo>
                    <a:pt x="32408" y="0"/>
                  </a:moveTo>
                  <a:lnTo>
                    <a:pt x="818828" y="0"/>
                  </a:lnTo>
                  <a:cubicBezTo>
                    <a:pt x="827423" y="0"/>
                    <a:pt x="835666" y="3414"/>
                    <a:pt x="841744" y="9492"/>
                  </a:cubicBezTo>
                  <a:cubicBezTo>
                    <a:pt x="847822" y="15570"/>
                    <a:pt x="851236" y="23813"/>
                    <a:pt x="851236" y="32408"/>
                  </a:cubicBezTo>
                  <a:lnTo>
                    <a:pt x="851236" y="1087265"/>
                  </a:lnTo>
                  <a:cubicBezTo>
                    <a:pt x="851236" y="1095860"/>
                    <a:pt x="847822" y="1104103"/>
                    <a:pt x="841744" y="1110180"/>
                  </a:cubicBezTo>
                  <a:cubicBezTo>
                    <a:pt x="835666" y="1116258"/>
                    <a:pt x="827423" y="1119673"/>
                    <a:pt x="818828" y="1119673"/>
                  </a:cubicBezTo>
                  <a:lnTo>
                    <a:pt x="32408" y="1119673"/>
                  </a:lnTo>
                  <a:cubicBezTo>
                    <a:pt x="23813" y="1119673"/>
                    <a:pt x="15570" y="1116258"/>
                    <a:pt x="9492" y="1110180"/>
                  </a:cubicBezTo>
                  <a:cubicBezTo>
                    <a:pt x="3414" y="1104103"/>
                    <a:pt x="0" y="1095860"/>
                    <a:pt x="0" y="1087265"/>
                  </a:cubicBezTo>
                  <a:lnTo>
                    <a:pt x="0" y="32408"/>
                  </a:lnTo>
                  <a:cubicBezTo>
                    <a:pt x="0" y="23813"/>
                    <a:pt x="3414" y="15570"/>
                    <a:pt x="9492" y="9492"/>
                  </a:cubicBezTo>
                  <a:cubicBezTo>
                    <a:pt x="15570" y="3414"/>
                    <a:pt x="23813" y="0"/>
                    <a:pt x="32408" y="0"/>
                  </a:cubicBezTo>
                  <a:close/>
                </a:path>
              </a:pathLst>
            </a:custGeom>
            <a:blipFill>
              <a:blip r:embed="rId5"/>
              <a:stretch>
                <a:fillRect l="-6560" t="0" r="-656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80434" y="4031994"/>
            <a:ext cx="4702244" cy="4984103"/>
            <a:chOff x="0" y="0"/>
            <a:chExt cx="1318457" cy="139748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18457" cy="1397488"/>
            </a:xfrm>
            <a:custGeom>
              <a:avLst/>
              <a:gdLst/>
              <a:ahLst/>
              <a:cxnLst/>
              <a:rect r="r" b="b" t="t" l="l"/>
              <a:pathLst>
                <a:path h="1397488" w="1318457">
                  <a:moveTo>
                    <a:pt x="83968" y="0"/>
                  </a:moveTo>
                  <a:lnTo>
                    <a:pt x="1234489" y="0"/>
                  </a:lnTo>
                  <a:cubicBezTo>
                    <a:pt x="1280863" y="0"/>
                    <a:pt x="1318457" y="37594"/>
                    <a:pt x="1318457" y="83968"/>
                  </a:cubicBezTo>
                  <a:lnTo>
                    <a:pt x="1318457" y="1313520"/>
                  </a:lnTo>
                  <a:cubicBezTo>
                    <a:pt x="1318457" y="1359894"/>
                    <a:pt x="1280863" y="1397488"/>
                    <a:pt x="1234489" y="1397488"/>
                  </a:cubicBezTo>
                  <a:lnTo>
                    <a:pt x="83968" y="1397488"/>
                  </a:lnTo>
                  <a:cubicBezTo>
                    <a:pt x="37594" y="1397488"/>
                    <a:pt x="0" y="1359894"/>
                    <a:pt x="0" y="1313520"/>
                  </a:cubicBezTo>
                  <a:lnTo>
                    <a:pt x="0" y="83968"/>
                  </a:lnTo>
                  <a:cubicBezTo>
                    <a:pt x="0" y="37594"/>
                    <a:pt x="37594" y="0"/>
                    <a:pt x="8396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1318457" cy="1387963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218880" y="3111303"/>
            <a:ext cx="1841382" cy="184138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57150" cap="sq">
              <a:gradFill>
                <a:gsLst>
                  <a:gs pos="0">
                    <a:srgbClr val="2283F0">
                      <a:alpha val="100000"/>
                    </a:srgbClr>
                  </a:gs>
                  <a:gs pos="100000">
                    <a:srgbClr val="0067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1404" lIns="51404" bIns="51404" rIns="51404"/>
            <a:lstStyle/>
            <a:p>
              <a:pPr algn="ctr" marL="0" indent="0" lvl="0">
                <a:lnSpc>
                  <a:spcPts val="197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242143" y="4031994"/>
            <a:ext cx="4702244" cy="4984103"/>
            <a:chOff x="0" y="0"/>
            <a:chExt cx="1318457" cy="13974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18457" cy="1397488"/>
            </a:xfrm>
            <a:custGeom>
              <a:avLst/>
              <a:gdLst/>
              <a:ahLst/>
              <a:cxnLst/>
              <a:rect r="r" b="b" t="t" l="l"/>
              <a:pathLst>
                <a:path h="1397488" w="1318457">
                  <a:moveTo>
                    <a:pt x="83968" y="0"/>
                  </a:moveTo>
                  <a:lnTo>
                    <a:pt x="1234489" y="0"/>
                  </a:lnTo>
                  <a:cubicBezTo>
                    <a:pt x="1280863" y="0"/>
                    <a:pt x="1318457" y="37594"/>
                    <a:pt x="1318457" y="83968"/>
                  </a:cubicBezTo>
                  <a:lnTo>
                    <a:pt x="1318457" y="1313520"/>
                  </a:lnTo>
                  <a:cubicBezTo>
                    <a:pt x="1318457" y="1359894"/>
                    <a:pt x="1280863" y="1397488"/>
                    <a:pt x="1234489" y="1397488"/>
                  </a:cubicBezTo>
                  <a:lnTo>
                    <a:pt x="83968" y="1397488"/>
                  </a:lnTo>
                  <a:cubicBezTo>
                    <a:pt x="37594" y="1397488"/>
                    <a:pt x="0" y="1359894"/>
                    <a:pt x="0" y="1313520"/>
                  </a:cubicBezTo>
                  <a:lnTo>
                    <a:pt x="0" y="83968"/>
                  </a:lnTo>
                  <a:cubicBezTo>
                    <a:pt x="0" y="37594"/>
                    <a:pt x="37594" y="0"/>
                    <a:pt x="8396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1318457" cy="1387963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580589" y="3111303"/>
            <a:ext cx="1841382" cy="184138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57150" cap="sq">
              <a:gradFill>
                <a:gsLst>
                  <a:gs pos="0">
                    <a:srgbClr val="2283F0">
                      <a:alpha val="100000"/>
                    </a:srgbClr>
                  </a:gs>
                  <a:gs pos="100000">
                    <a:srgbClr val="0067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1404" lIns="51404" bIns="51404" rIns="51404"/>
            <a:lstStyle/>
            <a:p>
              <a:pPr algn="ctr" marL="0" indent="0" lvl="0">
                <a:lnSpc>
                  <a:spcPts val="197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132734" y="3536699"/>
            <a:ext cx="2013674" cy="106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4"/>
              </a:lnSpc>
            </a:pPr>
            <a:r>
              <a:rPr lang="en-US" sz="7531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8176" y="5005698"/>
            <a:ext cx="488676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集成开发环境XAMPP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81574" y="5559007"/>
            <a:ext cx="3499965" cy="29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001F4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XAMPP 是一个免费、易于安装的Apache发行版，包含MySQL、PHP和Perl，专为开发人员提供了一个简单的方式来设置本地服务器环境。它使得开发者可以在自己的计算机上测试网站和应用程序。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94443" y="3536699"/>
            <a:ext cx="2013674" cy="106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4"/>
              </a:lnSpc>
            </a:pPr>
            <a:r>
              <a:rPr lang="en-US" sz="7531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057900" y="5005698"/>
            <a:ext cx="488676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Yii 高级框架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43283" y="5559007"/>
            <a:ext cx="3499965" cy="33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001F4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Yii 是一个高性能的PHP框架，旨在加速Web应用开发，特别是大型和复杂的应用程序。Yii高级模它遵循分层架构原则，包括前端和后端两部分，允许团队成员并行工作于不同模块，从而提高开发速度。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78841"/>
            <a:ext cx="7645058" cy="83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94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框架搭建</a:t>
            </a:r>
          </a:p>
        </p:txBody>
      </p:sp>
      <p:grpSp>
        <p:nvGrpSpPr>
          <p:cNvPr name="Group 5" id="5"/>
          <p:cNvGrpSpPr/>
          <p:nvPr/>
        </p:nvGrpSpPr>
        <p:grpSpPr>
          <a:xfrm rot="-10665348">
            <a:off x="-9550234" y="-3689748"/>
            <a:ext cx="13975281" cy="8073566"/>
            <a:chOff x="0" y="0"/>
            <a:chExt cx="18633707" cy="1076475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11112" y="0"/>
              <a:ext cx="18422595" cy="10764755"/>
              <a:chOff x="0" y="0"/>
              <a:chExt cx="1612909" cy="94246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422595" cy="10764755"/>
              <a:chOff x="0" y="0"/>
              <a:chExt cx="1612909" cy="9424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3688714" y="7510623"/>
            <a:ext cx="11315107" cy="6536776"/>
            <a:chOff x="0" y="0"/>
            <a:chExt cx="15086810" cy="871570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70928" y="0"/>
              <a:ext cx="14915882" cy="8715701"/>
              <a:chOff x="0" y="0"/>
              <a:chExt cx="1612909" cy="9424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14915882" cy="8715701"/>
              <a:chOff x="0" y="0"/>
              <a:chExt cx="1612909" cy="9424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6382761" y="579197"/>
            <a:ext cx="2408246" cy="899007"/>
            <a:chOff x="0" y="0"/>
            <a:chExt cx="3210995" cy="11986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56109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0" y="2752492"/>
            <a:ext cx="18288000" cy="2435637"/>
            <a:chOff x="0" y="0"/>
            <a:chExt cx="4816593" cy="64148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6592" cy="641485"/>
            </a:xfrm>
            <a:custGeom>
              <a:avLst/>
              <a:gdLst/>
              <a:ahLst/>
              <a:cxnLst/>
              <a:rect r="r" b="b" t="t" l="l"/>
              <a:pathLst>
                <a:path h="6414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1485"/>
                  </a:lnTo>
                  <a:lnTo>
                    <a:pt x="0" y="641485"/>
                  </a:lnTo>
                  <a:close/>
                </a:path>
              </a:pathLst>
            </a:custGeom>
            <a:solidFill>
              <a:srgbClr val="C1F3A3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816593" cy="689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08669" y="3044523"/>
            <a:ext cx="6322768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数据库管理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8669" y="3935979"/>
            <a:ext cx="16110976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>
                <a:solidFill>
                  <a:srgbClr val="001F4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 XAMPP 中提供了 phpMyAdmin 来管理我们的服务端数据库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5891408"/>
            <a:ext cx="7923426" cy="3238431"/>
            <a:chOff x="0" y="0"/>
            <a:chExt cx="2221641" cy="9080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21641" cy="908020"/>
            </a:xfrm>
            <a:custGeom>
              <a:avLst/>
              <a:gdLst/>
              <a:ahLst/>
              <a:cxnLst/>
              <a:rect r="r" b="b" t="t" l="l"/>
              <a:pathLst>
                <a:path h="908020" w="2221641">
                  <a:moveTo>
                    <a:pt x="49832" y="0"/>
                  </a:moveTo>
                  <a:lnTo>
                    <a:pt x="2171809" y="0"/>
                  </a:lnTo>
                  <a:cubicBezTo>
                    <a:pt x="2185026" y="0"/>
                    <a:pt x="2197701" y="5250"/>
                    <a:pt x="2207046" y="14595"/>
                  </a:cubicBezTo>
                  <a:cubicBezTo>
                    <a:pt x="2216391" y="23941"/>
                    <a:pt x="2221641" y="36616"/>
                    <a:pt x="2221641" y="49832"/>
                  </a:cubicBezTo>
                  <a:lnTo>
                    <a:pt x="2221641" y="858189"/>
                  </a:lnTo>
                  <a:cubicBezTo>
                    <a:pt x="2221641" y="871405"/>
                    <a:pt x="2216391" y="884080"/>
                    <a:pt x="2207046" y="893425"/>
                  </a:cubicBezTo>
                  <a:cubicBezTo>
                    <a:pt x="2197701" y="902770"/>
                    <a:pt x="2185026" y="908020"/>
                    <a:pt x="2171809" y="908020"/>
                  </a:cubicBezTo>
                  <a:lnTo>
                    <a:pt x="49832" y="908020"/>
                  </a:lnTo>
                  <a:cubicBezTo>
                    <a:pt x="36616" y="908020"/>
                    <a:pt x="23941" y="902770"/>
                    <a:pt x="14595" y="893425"/>
                  </a:cubicBezTo>
                  <a:cubicBezTo>
                    <a:pt x="5250" y="884080"/>
                    <a:pt x="0" y="871405"/>
                    <a:pt x="0" y="858189"/>
                  </a:cubicBezTo>
                  <a:lnTo>
                    <a:pt x="0" y="49832"/>
                  </a:lnTo>
                  <a:cubicBezTo>
                    <a:pt x="0" y="36616"/>
                    <a:pt x="5250" y="23941"/>
                    <a:pt x="14595" y="14595"/>
                  </a:cubicBezTo>
                  <a:cubicBezTo>
                    <a:pt x="23941" y="5250"/>
                    <a:pt x="36616" y="0"/>
                    <a:pt x="4983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9525"/>
              <a:ext cx="2221641" cy="89849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518855" y="6232836"/>
            <a:ext cx="7845301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构建数据库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18855" y="7334357"/>
            <a:ext cx="6943115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>
                <a:solidFill>
                  <a:srgbClr val="001F4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 我们在此次项目中构建了internet_data_base 数据库，在数据中添加user、owers、news、ai_index、chinamap、market、comments  等10 张表。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509330" y="7115389"/>
            <a:ext cx="6943115" cy="0"/>
          </a:xfrm>
          <a:prstGeom prst="line">
            <a:avLst/>
          </a:prstGeom>
          <a:ln cap="flat" w="19050">
            <a:solidFill>
              <a:srgbClr val="0D0D0B">
                <a:alpha val="27843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1355166" y="6916731"/>
            <a:ext cx="327379" cy="327379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663458" y="5891408"/>
            <a:ext cx="7923426" cy="3238431"/>
            <a:chOff x="0" y="0"/>
            <a:chExt cx="2221641" cy="9080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221641" cy="908020"/>
            </a:xfrm>
            <a:custGeom>
              <a:avLst/>
              <a:gdLst/>
              <a:ahLst/>
              <a:cxnLst/>
              <a:rect r="r" b="b" t="t" l="l"/>
              <a:pathLst>
                <a:path h="908020" w="2221641">
                  <a:moveTo>
                    <a:pt x="49832" y="0"/>
                  </a:moveTo>
                  <a:lnTo>
                    <a:pt x="2171809" y="0"/>
                  </a:lnTo>
                  <a:cubicBezTo>
                    <a:pt x="2185026" y="0"/>
                    <a:pt x="2197701" y="5250"/>
                    <a:pt x="2207046" y="14595"/>
                  </a:cubicBezTo>
                  <a:cubicBezTo>
                    <a:pt x="2216391" y="23941"/>
                    <a:pt x="2221641" y="36616"/>
                    <a:pt x="2221641" y="49832"/>
                  </a:cubicBezTo>
                  <a:lnTo>
                    <a:pt x="2221641" y="858189"/>
                  </a:lnTo>
                  <a:cubicBezTo>
                    <a:pt x="2221641" y="871405"/>
                    <a:pt x="2216391" y="884080"/>
                    <a:pt x="2207046" y="893425"/>
                  </a:cubicBezTo>
                  <a:cubicBezTo>
                    <a:pt x="2197701" y="902770"/>
                    <a:pt x="2185026" y="908020"/>
                    <a:pt x="2171809" y="908020"/>
                  </a:cubicBezTo>
                  <a:lnTo>
                    <a:pt x="49832" y="908020"/>
                  </a:lnTo>
                  <a:cubicBezTo>
                    <a:pt x="36616" y="908020"/>
                    <a:pt x="23941" y="902770"/>
                    <a:pt x="14595" y="893425"/>
                  </a:cubicBezTo>
                  <a:cubicBezTo>
                    <a:pt x="5250" y="884080"/>
                    <a:pt x="0" y="871405"/>
                    <a:pt x="0" y="858189"/>
                  </a:cubicBezTo>
                  <a:lnTo>
                    <a:pt x="0" y="49832"/>
                  </a:lnTo>
                  <a:cubicBezTo>
                    <a:pt x="0" y="36616"/>
                    <a:pt x="5250" y="23941"/>
                    <a:pt x="14595" y="14595"/>
                  </a:cubicBezTo>
                  <a:cubicBezTo>
                    <a:pt x="23941" y="5250"/>
                    <a:pt x="36616" y="0"/>
                    <a:pt x="4983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9525"/>
              <a:ext cx="2221641" cy="89849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153613" y="6232836"/>
            <a:ext cx="4794939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连接数据库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53613" y="7334357"/>
            <a:ext cx="6943115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>
                <a:solidFill>
                  <a:srgbClr val="001F4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在 Yii 模版中我们需要根据数据库构建model类，  通过controller模块来管理数据库数据，通过view模块来展示数据库数据。</a:t>
            </a:r>
          </a:p>
        </p:txBody>
      </p:sp>
      <p:sp>
        <p:nvSpPr>
          <p:cNvPr name="AutoShape 41" id="41"/>
          <p:cNvSpPr/>
          <p:nvPr/>
        </p:nvSpPr>
        <p:spPr>
          <a:xfrm>
            <a:off x="10153613" y="7115389"/>
            <a:ext cx="6943115" cy="0"/>
          </a:xfrm>
          <a:prstGeom prst="line">
            <a:avLst/>
          </a:prstGeom>
          <a:ln cap="flat" w="19050">
            <a:solidFill>
              <a:srgbClr val="0D0D0B">
                <a:alpha val="27843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9989924" y="6916731"/>
            <a:ext cx="327379" cy="327379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78841"/>
            <a:ext cx="7645058" cy="83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94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框架搭建</a:t>
            </a:r>
          </a:p>
        </p:txBody>
      </p:sp>
      <p:grpSp>
        <p:nvGrpSpPr>
          <p:cNvPr name="Group 5" id="5"/>
          <p:cNvGrpSpPr/>
          <p:nvPr/>
        </p:nvGrpSpPr>
        <p:grpSpPr>
          <a:xfrm rot="-10665348">
            <a:off x="-9550234" y="-3689748"/>
            <a:ext cx="13975281" cy="8073566"/>
            <a:chOff x="0" y="0"/>
            <a:chExt cx="18633707" cy="1076475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11112" y="0"/>
              <a:ext cx="18422595" cy="10764755"/>
              <a:chOff x="0" y="0"/>
              <a:chExt cx="1612909" cy="94246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18422595" cy="10764755"/>
              <a:chOff x="0" y="0"/>
              <a:chExt cx="1612909" cy="9424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3688714" y="7510623"/>
            <a:ext cx="11315107" cy="6536776"/>
            <a:chOff x="0" y="0"/>
            <a:chExt cx="15086810" cy="871570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70928" y="0"/>
              <a:ext cx="14915882" cy="8715701"/>
              <a:chOff x="0" y="0"/>
              <a:chExt cx="1612909" cy="9424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14915882" cy="8715701"/>
              <a:chOff x="0" y="0"/>
              <a:chExt cx="1612909" cy="9424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6382761" y="579197"/>
            <a:ext cx="2408246" cy="899007"/>
            <a:chOff x="0" y="0"/>
            <a:chExt cx="3210995" cy="11986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56109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8700" y="3077639"/>
            <a:ext cx="16748013" cy="2128961"/>
            <a:chOff x="0" y="0"/>
            <a:chExt cx="4695958" cy="5969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695958" cy="596937"/>
            </a:xfrm>
            <a:custGeom>
              <a:avLst/>
              <a:gdLst/>
              <a:ahLst/>
              <a:cxnLst/>
              <a:rect r="r" b="b" t="t" l="l"/>
              <a:pathLst>
                <a:path h="596937" w="4695958">
                  <a:moveTo>
                    <a:pt x="23575" y="0"/>
                  </a:moveTo>
                  <a:lnTo>
                    <a:pt x="4672383" y="0"/>
                  </a:lnTo>
                  <a:cubicBezTo>
                    <a:pt x="4678635" y="0"/>
                    <a:pt x="4684632" y="2484"/>
                    <a:pt x="4689053" y="6905"/>
                  </a:cubicBezTo>
                  <a:cubicBezTo>
                    <a:pt x="4693474" y="11326"/>
                    <a:pt x="4695958" y="17323"/>
                    <a:pt x="4695958" y="23575"/>
                  </a:cubicBezTo>
                  <a:lnTo>
                    <a:pt x="4695958" y="573362"/>
                  </a:lnTo>
                  <a:cubicBezTo>
                    <a:pt x="4695958" y="586382"/>
                    <a:pt x="4685403" y="596937"/>
                    <a:pt x="4672383" y="596937"/>
                  </a:cubicBezTo>
                  <a:lnTo>
                    <a:pt x="23575" y="596937"/>
                  </a:lnTo>
                  <a:cubicBezTo>
                    <a:pt x="17323" y="596937"/>
                    <a:pt x="11326" y="594453"/>
                    <a:pt x="6905" y="590032"/>
                  </a:cubicBezTo>
                  <a:cubicBezTo>
                    <a:pt x="2484" y="585611"/>
                    <a:pt x="0" y="579614"/>
                    <a:pt x="0" y="573362"/>
                  </a:cubicBezTo>
                  <a:lnTo>
                    <a:pt x="0" y="23575"/>
                  </a:lnTo>
                  <a:cubicBezTo>
                    <a:pt x="0" y="17323"/>
                    <a:pt x="2484" y="11326"/>
                    <a:pt x="6905" y="6905"/>
                  </a:cubicBezTo>
                  <a:cubicBezTo>
                    <a:pt x="11326" y="2484"/>
                    <a:pt x="17323" y="0"/>
                    <a:pt x="2357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9525"/>
              <a:ext cx="4695958" cy="587412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527347" y="3186941"/>
            <a:ext cx="4794939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60"/>
              </a:lnSpc>
            </a:pPr>
            <a:r>
              <a:rPr lang="en-US" sz="3600">
                <a:solidFill>
                  <a:srgbClr val="0D0D0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Yii modle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51320" y="3820808"/>
            <a:ext cx="4946992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模型负责与数据库进行交互，定义了应用的数据结构，并包含了对这些数据的操作逻辑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8139" y="3130071"/>
            <a:ext cx="4794939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D0D0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phpMyAdmin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8139" y="3820808"/>
            <a:ext cx="4946992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通过Web界面管理和操作MySQL数据库。提供了直观的图形化界面，操作者能够轻松地 修改、添加数据。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28700" y="6154165"/>
            <a:ext cx="16748013" cy="2128961"/>
            <a:chOff x="0" y="0"/>
            <a:chExt cx="4695958" cy="5969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695958" cy="596937"/>
            </a:xfrm>
            <a:custGeom>
              <a:avLst/>
              <a:gdLst/>
              <a:ahLst/>
              <a:cxnLst/>
              <a:rect r="r" b="b" t="t" l="l"/>
              <a:pathLst>
                <a:path h="596937" w="4695958">
                  <a:moveTo>
                    <a:pt x="23575" y="0"/>
                  </a:moveTo>
                  <a:lnTo>
                    <a:pt x="4672383" y="0"/>
                  </a:lnTo>
                  <a:cubicBezTo>
                    <a:pt x="4678635" y="0"/>
                    <a:pt x="4684632" y="2484"/>
                    <a:pt x="4689053" y="6905"/>
                  </a:cubicBezTo>
                  <a:cubicBezTo>
                    <a:pt x="4693474" y="11326"/>
                    <a:pt x="4695958" y="17323"/>
                    <a:pt x="4695958" y="23575"/>
                  </a:cubicBezTo>
                  <a:lnTo>
                    <a:pt x="4695958" y="573362"/>
                  </a:lnTo>
                  <a:cubicBezTo>
                    <a:pt x="4695958" y="586382"/>
                    <a:pt x="4685403" y="596937"/>
                    <a:pt x="4672383" y="596937"/>
                  </a:cubicBezTo>
                  <a:lnTo>
                    <a:pt x="23575" y="596937"/>
                  </a:lnTo>
                  <a:cubicBezTo>
                    <a:pt x="17323" y="596937"/>
                    <a:pt x="11326" y="594453"/>
                    <a:pt x="6905" y="590032"/>
                  </a:cubicBezTo>
                  <a:cubicBezTo>
                    <a:pt x="2484" y="585611"/>
                    <a:pt x="0" y="579614"/>
                    <a:pt x="0" y="573362"/>
                  </a:cubicBezTo>
                  <a:lnTo>
                    <a:pt x="0" y="23575"/>
                  </a:lnTo>
                  <a:cubicBezTo>
                    <a:pt x="0" y="17323"/>
                    <a:pt x="2484" y="11326"/>
                    <a:pt x="6905" y="6905"/>
                  </a:cubicBezTo>
                  <a:cubicBezTo>
                    <a:pt x="11326" y="2484"/>
                    <a:pt x="17323" y="0"/>
                    <a:pt x="2357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4695958" cy="587412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039004" y="1465515"/>
            <a:ext cx="8209993" cy="820999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>
                <a:alpha val="1098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8985" lIns="48985" bIns="48985" rIns="48985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173475" y="2599986"/>
            <a:ext cx="5941050" cy="594105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3474" lIns="53474" bIns="53474" rIns="53474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411645" y="2838156"/>
            <a:ext cx="5464710" cy="5464710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5263" t="0" r="-55263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12603373" y="6224220"/>
            <a:ext cx="4794939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60"/>
              </a:lnSpc>
            </a:pPr>
            <a:r>
              <a:rPr lang="en-US" sz="3600">
                <a:solidFill>
                  <a:srgbClr val="0D0D0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Yii view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451320" y="6879259"/>
            <a:ext cx="4946992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视图是用户看到的部分，它负责向用户展示数据，并提供与用户交互的接口，用来构建网页的布局和样式。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8139" y="6224220"/>
            <a:ext cx="4794939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D0D0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Yii controller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18139" y="6917640"/>
            <a:ext cx="4946992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控制器接收用户的HTTP请求，解析请求信息，决定调用哪个模型的方法来处理数据，以及选择哪个视图来呈现响应结果.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865010" y="3543456"/>
            <a:ext cx="327379" cy="3421527"/>
            <a:chOff x="0" y="0"/>
            <a:chExt cx="436505" cy="4562036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436505" cy="436505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77F6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47717" lIns="47717" bIns="47717" rIns="4771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4125531"/>
              <a:ext cx="436505" cy="436505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77F6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47717" lIns="47717" bIns="47717" rIns="4771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51" id="51"/>
          <p:cNvGrpSpPr/>
          <p:nvPr/>
        </p:nvGrpSpPr>
        <p:grpSpPr>
          <a:xfrm rot="0">
            <a:off x="17560237" y="3543456"/>
            <a:ext cx="327379" cy="327379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7560237" y="6637605"/>
            <a:ext cx="327379" cy="327379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9222" r="0" b="-922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01458" y="3947941"/>
            <a:ext cx="21450260" cy="12391887"/>
            <a:chOff x="0" y="0"/>
            <a:chExt cx="28600347" cy="1652251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24031" y="0"/>
              <a:ext cx="28276316" cy="16522516"/>
              <a:chOff x="0" y="0"/>
              <a:chExt cx="1612909" cy="9424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28276316" cy="16522516"/>
              <a:chOff x="0" y="0"/>
              <a:chExt cx="1612909" cy="9424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-10665348">
            <a:off x="-12870563" y="-5866868"/>
            <a:ext cx="21450260" cy="12391887"/>
            <a:chOff x="0" y="0"/>
            <a:chExt cx="28600347" cy="1652251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324031" y="0"/>
              <a:ext cx="28276316" cy="16522516"/>
              <a:chOff x="0" y="0"/>
              <a:chExt cx="1612909" cy="9424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8276316" cy="16522516"/>
              <a:chOff x="0" y="0"/>
              <a:chExt cx="1612909" cy="94246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491938" y="3355691"/>
            <a:ext cx="15304123" cy="4868783"/>
            <a:chOff x="0" y="0"/>
            <a:chExt cx="4291107" cy="13651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91107" cy="1365153"/>
            </a:xfrm>
            <a:custGeom>
              <a:avLst/>
              <a:gdLst/>
              <a:ahLst/>
              <a:cxnLst/>
              <a:rect r="r" b="b" t="t" l="l"/>
              <a:pathLst>
                <a:path h="1365153" w="4291107">
                  <a:moveTo>
                    <a:pt x="25799" y="0"/>
                  </a:moveTo>
                  <a:lnTo>
                    <a:pt x="4265307" y="0"/>
                  </a:lnTo>
                  <a:cubicBezTo>
                    <a:pt x="4272150" y="0"/>
                    <a:pt x="4278712" y="2718"/>
                    <a:pt x="4283551" y="7556"/>
                  </a:cubicBezTo>
                  <a:cubicBezTo>
                    <a:pt x="4288389" y="12395"/>
                    <a:pt x="4291107" y="18957"/>
                    <a:pt x="4291107" y="25799"/>
                  </a:cubicBezTo>
                  <a:lnTo>
                    <a:pt x="4291107" y="1339353"/>
                  </a:lnTo>
                  <a:cubicBezTo>
                    <a:pt x="4291107" y="1346196"/>
                    <a:pt x="4288389" y="1352758"/>
                    <a:pt x="4283551" y="1357596"/>
                  </a:cubicBezTo>
                  <a:cubicBezTo>
                    <a:pt x="4278712" y="1362435"/>
                    <a:pt x="4272150" y="1365153"/>
                    <a:pt x="4265307" y="1365153"/>
                  </a:cubicBezTo>
                  <a:lnTo>
                    <a:pt x="25799" y="1365153"/>
                  </a:lnTo>
                  <a:cubicBezTo>
                    <a:pt x="11551" y="1365153"/>
                    <a:pt x="0" y="1353602"/>
                    <a:pt x="0" y="1339353"/>
                  </a:cubicBezTo>
                  <a:lnTo>
                    <a:pt x="0" y="25799"/>
                  </a:lnTo>
                  <a:cubicBezTo>
                    <a:pt x="0" y="11551"/>
                    <a:pt x="11551" y="0"/>
                    <a:pt x="25799" y="0"/>
                  </a:cubicBez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4291107" cy="1355628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226733" y="1378097"/>
            <a:ext cx="3174726" cy="317472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BFB"/>
            </a:solidFill>
            <a:ln w="15240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13135" lIns="113135" bIns="113135" rIns="113135"/>
            <a:lstStyle/>
            <a:p>
              <a:pPr algn="ctr" marL="0" indent="0" lvl="0">
                <a:lnSpc>
                  <a:spcPts val="197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078208" y="2094445"/>
            <a:ext cx="3471775" cy="185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3"/>
              </a:lnSpc>
            </a:pPr>
            <a:r>
              <a:rPr lang="en-US" sz="12985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52343" y="5194579"/>
            <a:ext cx="14583315" cy="150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2"/>
              </a:lnSpc>
            </a:pPr>
            <a:r>
              <a:rPr lang="en-US" sz="10053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</a:t>
            </a:r>
            <a:r>
              <a:rPr lang="en-US" sz="10053">
                <a:solidFill>
                  <a:srgbClr val="001F4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前端设计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4913" y="6714681"/>
            <a:ext cx="15778173" cy="43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001">
                <a:solidFill>
                  <a:srgbClr val="152F30">
                    <a:alpha val="23922"/>
                  </a:srgbClr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FRONT-END DESIGN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576931" y="7987309"/>
            <a:ext cx="474330" cy="47433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3A3"/>
            </a:solidFill>
            <a:ln w="57150" cap="sq">
              <a:solidFill>
                <a:srgbClr val="1477F6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756984" y="467880"/>
            <a:ext cx="3004633" cy="1121640"/>
            <a:chOff x="0" y="0"/>
            <a:chExt cx="4006177" cy="14955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-692449" y="8697480"/>
            <a:ext cx="3004633" cy="1121640"/>
            <a:chOff x="0" y="0"/>
            <a:chExt cx="4006177" cy="149552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066234" y="0"/>
              <a:ext cx="1939943" cy="1495520"/>
            </a:xfrm>
            <a:custGeom>
              <a:avLst/>
              <a:gdLst/>
              <a:ahLst/>
              <a:cxnLst/>
              <a:rect r="r" b="b" t="t" l="l"/>
              <a:pathLst>
                <a:path h="1495520" w="1939943">
                  <a:moveTo>
                    <a:pt x="0" y="0"/>
                  </a:moveTo>
                  <a:lnTo>
                    <a:pt x="1939943" y="0"/>
                  </a:lnTo>
                  <a:lnTo>
                    <a:pt x="1939943" y="1495520"/>
                  </a:lnTo>
                  <a:lnTo>
                    <a:pt x="0" y="14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050977"/>
            <a:ext cx="18288000" cy="2435637"/>
            <a:chOff x="0" y="0"/>
            <a:chExt cx="4816593" cy="6414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1485"/>
            </a:xfrm>
            <a:custGeom>
              <a:avLst/>
              <a:gdLst/>
              <a:ahLst/>
              <a:cxnLst/>
              <a:rect r="r" b="b" t="t" l="l"/>
              <a:pathLst>
                <a:path h="6414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1485"/>
                  </a:lnTo>
                  <a:lnTo>
                    <a:pt x="0" y="641485"/>
                  </a:lnTo>
                  <a:close/>
                </a:path>
              </a:pathLst>
            </a:custGeom>
            <a:solidFill>
              <a:srgbClr val="C1F3A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89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0" t="-8999" r="0" b="-899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678841"/>
            <a:ext cx="7645058" cy="83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94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前端设计</a:t>
            </a:r>
          </a:p>
        </p:txBody>
      </p:sp>
      <p:grpSp>
        <p:nvGrpSpPr>
          <p:cNvPr name="Group 8" id="8"/>
          <p:cNvGrpSpPr/>
          <p:nvPr/>
        </p:nvGrpSpPr>
        <p:grpSpPr>
          <a:xfrm rot="-10665348">
            <a:off x="-9550234" y="-3689748"/>
            <a:ext cx="13975281" cy="8073566"/>
            <a:chOff x="0" y="0"/>
            <a:chExt cx="18633707" cy="1076475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211112" y="0"/>
              <a:ext cx="18422595" cy="10764755"/>
              <a:chOff x="0" y="0"/>
              <a:chExt cx="1612909" cy="9424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8422595" cy="10764755"/>
              <a:chOff x="0" y="0"/>
              <a:chExt cx="1612909" cy="9424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3688714" y="7510623"/>
            <a:ext cx="11315107" cy="6536776"/>
            <a:chOff x="0" y="0"/>
            <a:chExt cx="15086810" cy="871570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70928" y="0"/>
              <a:ext cx="14915882" cy="8715701"/>
              <a:chOff x="0" y="0"/>
              <a:chExt cx="1612909" cy="9424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14915882" cy="8715701"/>
              <a:chOff x="0" y="0"/>
              <a:chExt cx="1612909" cy="9424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6382761" y="579197"/>
            <a:ext cx="2408246" cy="899007"/>
            <a:chOff x="0" y="0"/>
            <a:chExt cx="3210995" cy="1198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656109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09726" y="4315321"/>
            <a:ext cx="4368600" cy="4942979"/>
            <a:chOff x="0" y="0"/>
            <a:chExt cx="812800" cy="91966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919666"/>
            </a:xfrm>
            <a:custGeom>
              <a:avLst/>
              <a:gdLst/>
              <a:ahLst/>
              <a:cxnLst/>
              <a:rect r="r" b="b" t="t" l="l"/>
              <a:pathLst>
                <a:path h="919666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792666"/>
                  </a:lnTo>
                  <a:cubicBezTo>
                    <a:pt x="812800" y="862806"/>
                    <a:pt x="755940" y="919666"/>
                    <a:pt x="685800" y="919666"/>
                  </a:cubicBezTo>
                  <a:lnTo>
                    <a:pt x="127000" y="919666"/>
                  </a:lnTo>
                  <a:cubicBezTo>
                    <a:pt x="93318" y="919666"/>
                    <a:pt x="61015" y="906286"/>
                    <a:pt x="37197" y="882469"/>
                  </a:cubicBezTo>
                  <a:cubicBezTo>
                    <a:pt x="13380" y="858652"/>
                    <a:pt x="0" y="826349"/>
                    <a:pt x="0" y="792666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E7E8E7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812800" cy="100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09726" y="2506182"/>
            <a:ext cx="4368600" cy="2830873"/>
            <a:chOff x="0" y="0"/>
            <a:chExt cx="758154" cy="4912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58154" cy="491287"/>
            </a:xfrm>
            <a:custGeom>
              <a:avLst/>
              <a:gdLst/>
              <a:ahLst/>
              <a:cxnLst/>
              <a:rect r="r" b="b" t="t" l="l"/>
              <a:pathLst>
                <a:path h="491287" w="758154">
                  <a:moveTo>
                    <a:pt x="0" y="0"/>
                  </a:moveTo>
                  <a:lnTo>
                    <a:pt x="758154" y="0"/>
                  </a:lnTo>
                  <a:lnTo>
                    <a:pt x="758154" y="491287"/>
                  </a:lnTo>
                  <a:lnTo>
                    <a:pt x="0" y="491287"/>
                  </a:lnTo>
                  <a:close/>
                </a:path>
              </a:pathLst>
            </a:custGeom>
            <a:blipFill>
              <a:blip r:embed="rId5"/>
              <a:stretch>
                <a:fillRect l="-14478" t="0" r="-14478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489458" y="4315321"/>
            <a:ext cx="4368600" cy="4942979"/>
            <a:chOff x="0" y="0"/>
            <a:chExt cx="812800" cy="91966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919666"/>
            </a:xfrm>
            <a:custGeom>
              <a:avLst/>
              <a:gdLst/>
              <a:ahLst/>
              <a:cxnLst/>
              <a:rect r="r" b="b" t="t" l="l"/>
              <a:pathLst>
                <a:path h="919666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792666"/>
                  </a:lnTo>
                  <a:cubicBezTo>
                    <a:pt x="812800" y="862806"/>
                    <a:pt x="755940" y="919666"/>
                    <a:pt x="685800" y="919666"/>
                  </a:cubicBezTo>
                  <a:lnTo>
                    <a:pt x="127000" y="919666"/>
                  </a:lnTo>
                  <a:cubicBezTo>
                    <a:pt x="93318" y="919666"/>
                    <a:pt x="61015" y="906286"/>
                    <a:pt x="37197" y="882469"/>
                  </a:cubicBezTo>
                  <a:cubicBezTo>
                    <a:pt x="13380" y="858652"/>
                    <a:pt x="0" y="826349"/>
                    <a:pt x="0" y="792666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E7E8E7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812800" cy="99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489458" y="2506182"/>
            <a:ext cx="4368600" cy="2830873"/>
            <a:chOff x="0" y="0"/>
            <a:chExt cx="758154" cy="49128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58154" cy="491287"/>
            </a:xfrm>
            <a:custGeom>
              <a:avLst/>
              <a:gdLst/>
              <a:ahLst/>
              <a:cxnLst/>
              <a:rect r="r" b="b" t="t" l="l"/>
              <a:pathLst>
                <a:path h="491287" w="758154">
                  <a:moveTo>
                    <a:pt x="0" y="0"/>
                  </a:moveTo>
                  <a:lnTo>
                    <a:pt x="758154" y="0"/>
                  </a:lnTo>
                  <a:lnTo>
                    <a:pt x="758154" y="491287"/>
                  </a:lnTo>
                  <a:lnTo>
                    <a:pt x="0" y="491287"/>
                  </a:lnTo>
                  <a:close/>
                </a:path>
              </a:pathLst>
            </a:custGeom>
            <a:blipFill>
              <a:blip r:embed="rId6"/>
              <a:stretch>
                <a:fillRect l="-14478" t="0" r="-14478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1569190" y="4315321"/>
            <a:ext cx="4368600" cy="4942979"/>
            <a:chOff x="0" y="0"/>
            <a:chExt cx="812800" cy="91966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919666"/>
            </a:xfrm>
            <a:custGeom>
              <a:avLst/>
              <a:gdLst/>
              <a:ahLst/>
              <a:cxnLst/>
              <a:rect r="r" b="b" t="t" l="l"/>
              <a:pathLst>
                <a:path h="919666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792666"/>
                  </a:lnTo>
                  <a:cubicBezTo>
                    <a:pt x="812800" y="862806"/>
                    <a:pt x="755940" y="919666"/>
                    <a:pt x="685800" y="919666"/>
                  </a:cubicBezTo>
                  <a:lnTo>
                    <a:pt x="127000" y="919666"/>
                  </a:lnTo>
                  <a:cubicBezTo>
                    <a:pt x="93318" y="919666"/>
                    <a:pt x="61015" y="906286"/>
                    <a:pt x="37197" y="882469"/>
                  </a:cubicBezTo>
                  <a:cubicBezTo>
                    <a:pt x="13380" y="858652"/>
                    <a:pt x="0" y="826349"/>
                    <a:pt x="0" y="792666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E7E8E7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967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569190" y="2506182"/>
            <a:ext cx="4368600" cy="2830873"/>
            <a:chOff x="0" y="0"/>
            <a:chExt cx="758154" cy="49128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58154" cy="491287"/>
            </a:xfrm>
            <a:custGeom>
              <a:avLst/>
              <a:gdLst/>
              <a:ahLst/>
              <a:cxnLst/>
              <a:rect r="r" b="b" t="t" l="l"/>
              <a:pathLst>
                <a:path h="491287" w="758154">
                  <a:moveTo>
                    <a:pt x="0" y="0"/>
                  </a:moveTo>
                  <a:lnTo>
                    <a:pt x="758154" y="0"/>
                  </a:lnTo>
                  <a:lnTo>
                    <a:pt x="758154" y="491287"/>
                  </a:lnTo>
                  <a:lnTo>
                    <a:pt x="0" y="491287"/>
                  </a:lnTo>
                  <a:close/>
                </a:path>
              </a:pathLst>
            </a:custGeom>
            <a:blipFill>
              <a:blip r:embed="rId7"/>
              <a:stretch>
                <a:fillRect l="-4226" t="0" r="-4226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2512281" y="5781340"/>
            <a:ext cx="327379" cy="327379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510168" y="5781340"/>
            <a:ext cx="327379" cy="327379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343943" y="5781340"/>
            <a:ext cx="327379" cy="327379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646360" y="6400889"/>
            <a:ext cx="3789470" cy="90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展示网页的主题，简介整个网页的相关内容。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675971" y="5595462"/>
            <a:ext cx="413196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 spc="72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主页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726092" y="6400889"/>
            <a:ext cx="3789470" cy="4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用户的登录与注册页面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673858" y="5562267"/>
            <a:ext cx="413196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72" strike="noStrike" u="none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登录注册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793979" y="6400889"/>
            <a:ext cx="3789470" cy="90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AI产业及其市场份额占比</a:t>
            </a:r>
          </a:p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</a:p>
        </p:txBody>
      </p:sp>
      <p:sp>
        <p:nvSpPr>
          <p:cNvPr name="TextBox 54" id="54"/>
          <p:cNvSpPr txBox="true"/>
          <p:nvPr/>
        </p:nvSpPr>
        <p:spPr>
          <a:xfrm rot="0">
            <a:off x="12798188" y="5595462"/>
            <a:ext cx="413196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72" strike="noStrike" u="none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数据展示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283F0">
                <a:alpha val="100000"/>
              </a:srgbClr>
            </a:gs>
            <a:gs pos="100000">
              <a:srgbClr val="0067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369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4000"/>
              </a:blip>
              <a:stretch>
                <a:fillRect l="-9158" t="0" r="-915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91101" y="2230034"/>
            <a:ext cx="4936452" cy="7365979"/>
            <a:chOff x="0" y="0"/>
            <a:chExt cx="1384127" cy="20653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4127" cy="2065339"/>
            </a:xfrm>
            <a:custGeom>
              <a:avLst/>
              <a:gdLst/>
              <a:ahLst/>
              <a:cxnLst/>
              <a:rect r="r" b="b" t="t" l="l"/>
              <a:pathLst>
                <a:path h="2065339" w="1384127">
                  <a:moveTo>
                    <a:pt x="79984" y="0"/>
                  </a:moveTo>
                  <a:lnTo>
                    <a:pt x="1304142" y="0"/>
                  </a:lnTo>
                  <a:cubicBezTo>
                    <a:pt x="1348316" y="0"/>
                    <a:pt x="1384127" y="35810"/>
                    <a:pt x="1384127" y="79984"/>
                  </a:cubicBezTo>
                  <a:lnTo>
                    <a:pt x="1384127" y="1985355"/>
                  </a:lnTo>
                  <a:cubicBezTo>
                    <a:pt x="1384127" y="2029529"/>
                    <a:pt x="1348316" y="2065339"/>
                    <a:pt x="1304142" y="2065339"/>
                  </a:cubicBezTo>
                  <a:lnTo>
                    <a:pt x="79984" y="2065339"/>
                  </a:lnTo>
                  <a:cubicBezTo>
                    <a:pt x="35810" y="2065339"/>
                    <a:pt x="0" y="2029529"/>
                    <a:pt x="0" y="1985355"/>
                  </a:cubicBezTo>
                  <a:lnTo>
                    <a:pt x="0" y="79984"/>
                  </a:lnTo>
                  <a:cubicBezTo>
                    <a:pt x="0" y="35810"/>
                    <a:pt x="35810" y="0"/>
                    <a:pt x="7998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384127" cy="2055814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78841"/>
            <a:ext cx="7645058" cy="83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</a:pPr>
            <a:r>
              <a:rPr lang="en-US" sz="5594">
                <a:solidFill>
                  <a:srgbClr val="FBFBF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前端设计</a:t>
            </a:r>
          </a:p>
        </p:txBody>
      </p:sp>
      <p:grpSp>
        <p:nvGrpSpPr>
          <p:cNvPr name="Group 8" id="8"/>
          <p:cNvGrpSpPr/>
          <p:nvPr/>
        </p:nvGrpSpPr>
        <p:grpSpPr>
          <a:xfrm rot="-10665348">
            <a:off x="-9550234" y="-3689748"/>
            <a:ext cx="13975281" cy="8073566"/>
            <a:chOff x="0" y="0"/>
            <a:chExt cx="18633707" cy="1076475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211112" y="0"/>
              <a:ext cx="18422595" cy="10764755"/>
              <a:chOff x="0" y="0"/>
              <a:chExt cx="1612909" cy="9424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8422595" cy="10764755"/>
              <a:chOff x="0" y="0"/>
              <a:chExt cx="1612909" cy="9424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3688714" y="7510623"/>
            <a:ext cx="11315107" cy="6536776"/>
            <a:chOff x="0" y="0"/>
            <a:chExt cx="15086810" cy="871570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70928" y="0"/>
              <a:ext cx="14915882" cy="8715701"/>
              <a:chOff x="0" y="0"/>
              <a:chExt cx="1612909" cy="9424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14915882" cy="8715701"/>
              <a:chOff x="0" y="0"/>
              <a:chExt cx="1612909" cy="9424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12909" cy="942461"/>
              </a:xfrm>
              <a:custGeom>
                <a:avLst/>
                <a:gdLst/>
                <a:ahLst/>
                <a:cxnLst/>
                <a:rect r="r" b="b" t="t" l="l"/>
                <a:pathLst>
                  <a:path h="942461" w="1612909">
                    <a:moveTo>
                      <a:pt x="806455" y="0"/>
                    </a:moveTo>
                    <a:lnTo>
                      <a:pt x="1612909" y="942461"/>
                    </a:lnTo>
                    <a:lnTo>
                      <a:pt x="0" y="942461"/>
                    </a:lnTo>
                    <a:lnTo>
                      <a:pt x="806455" y="0"/>
                    </a:lnTo>
                    <a:close/>
                  </a:path>
                </a:pathLst>
              </a:custGeom>
              <a:solidFill>
                <a:srgbClr val="C1F3A3">
                  <a:alpha val="2980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252017" y="447096"/>
                <a:ext cx="1108875" cy="4280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8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6382761" y="579197"/>
            <a:ext cx="2408246" cy="899007"/>
            <a:chOff x="0" y="0"/>
            <a:chExt cx="3210995" cy="1198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656109" y="0"/>
              <a:ext cx="1554886" cy="1198675"/>
            </a:xfrm>
            <a:custGeom>
              <a:avLst/>
              <a:gdLst/>
              <a:ahLst/>
              <a:cxnLst/>
              <a:rect r="r" b="b" t="t" l="l"/>
              <a:pathLst>
                <a:path h="1198675" w="1554886">
                  <a:moveTo>
                    <a:pt x="0" y="0"/>
                  </a:moveTo>
                  <a:lnTo>
                    <a:pt x="1554886" y="0"/>
                  </a:lnTo>
                  <a:lnTo>
                    <a:pt x="1554886" y="1198675"/>
                  </a:lnTo>
                  <a:lnTo>
                    <a:pt x="0" y="119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28700" y="2230034"/>
            <a:ext cx="4936452" cy="7365979"/>
            <a:chOff x="0" y="0"/>
            <a:chExt cx="1384127" cy="206533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84127" cy="2065339"/>
            </a:xfrm>
            <a:custGeom>
              <a:avLst/>
              <a:gdLst/>
              <a:ahLst/>
              <a:cxnLst/>
              <a:rect r="r" b="b" t="t" l="l"/>
              <a:pathLst>
                <a:path h="2065339" w="1384127">
                  <a:moveTo>
                    <a:pt x="79984" y="0"/>
                  </a:moveTo>
                  <a:lnTo>
                    <a:pt x="1304142" y="0"/>
                  </a:lnTo>
                  <a:cubicBezTo>
                    <a:pt x="1348316" y="0"/>
                    <a:pt x="1384127" y="35810"/>
                    <a:pt x="1384127" y="79984"/>
                  </a:cubicBezTo>
                  <a:lnTo>
                    <a:pt x="1384127" y="1985355"/>
                  </a:lnTo>
                  <a:cubicBezTo>
                    <a:pt x="1384127" y="2029529"/>
                    <a:pt x="1348316" y="2065339"/>
                    <a:pt x="1304142" y="2065339"/>
                  </a:cubicBezTo>
                  <a:lnTo>
                    <a:pt x="79984" y="2065339"/>
                  </a:lnTo>
                  <a:cubicBezTo>
                    <a:pt x="35810" y="2065339"/>
                    <a:pt x="0" y="2029529"/>
                    <a:pt x="0" y="1985355"/>
                  </a:cubicBezTo>
                  <a:lnTo>
                    <a:pt x="0" y="79984"/>
                  </a:lnTo>
                  <a:cubicBezTo>
                    <a:pt x="0" y="35810"/>
                    <a:pt x="35810" y="0"/>
                    <a:pt x="7998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384127" cy="2055814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8700" y="5789329"/>
            <a:ext cx="4938501" cy="3468971"/>
            <a:chOff x="0" y="0"/>
            <a:chExt cx="797883" cy="5604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7883" cy="560460"/>
            </a:xfrm>
            <a:custGeom>
              <a:avLst/>
              <a:gdLst/>
              <a:ahLst/>
              <a:cxnLst/>
              <a:rect r="r" b="b" t="t" l="l"/>
              <a:pathLst>
                <a:path h="560460" w="797883">
                  <a:moveTo>
                    <a:pt x="0" y="0"/>
                  </a:moveTo>
                  <a:lnTo>
                    <a:pt x="797883" y="0"/>
                  </a:lnTo>
                  <a:lnTo>
                    <a:pt x="797883" y="560460"/>
                  </a:lnTo>
                  <a:lnTo>
                    <a:pt x="0" y="560460"/>
                  </a:lnTo>
                  <a:close/>
                </a:path>
              </a:pathLst>
            </a:custGeom>
            <a:blipFill>
              <a:blip r:embed="rId5"/>
              <a:stretch>
                <a:fillRect l="0" t="-3741" r="0" b="-3741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691101" y="2658662"/>
            <a:ext cx="4936452" cy="2484838"/>
            <a:chOff x="0" y="0"/>
            <a:chExt cx="797552" cy="4014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97552" cy="401460"/>
            </a:xfrm>
            <a:custGeom>
              <a:avLst/>
              <a:gdLst/>
              <a:ahLst/>
              <a:cxnLst/>
              <a:rect r="r" b="b" t="t" l="l"/>
              <a:pathLst>
                <a:path h="401460" w="797552">
                  <a:moveTo>
                    <a:pt x="0" y="0"/>
                  </a:moveTo>
                  <a:lnTo>
                    <a:pt x="797552" y="0"/>
                  </a:lnTo>
                  <a:lnTo>
                    <a:pt x="797552" y="401460"/>
                  </a:lnTo>
                  <a:lnTo>
                    <a:pt x="0" y="401460"/>
                  </a:lnTo>
                  <a:close/>
                </a:path>
              </a:pathLst>
            </a:custGeom>
            <a:blipFill>
              <a:blip r:embed="rId6"/>
              <a:stretch>
                <a:fillRect l="-1495" t="0" r="-1495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351453" y="2230034"/>
            <a:ext cx="4936452" cy="7365979"/>
            <a:chOff x="0" y="0"/>
            <a:chExt cx="1384127" cy="206533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84127" cy="2065339"/>
            </a:xfrm>
            <a:custGeom>
              <a:avLst/>
              <a:gdLst/>
              <a:ahLst/>
              <a:cxnLst/>
              <a:rect r="r" b="b" t="t" l="l"/>
              <a:pathLst>
                <a:path h="2065339" w="1384127">
                  <a:moveTo>
                    <a:pt x="79984" y="0"/>
                  </a:moveTo>
                  <a:lnTo>
                    <a:pt x="1304142" y="0"/>
                  </a:lnTo>
                  <a:cubicBezTo>
                    <a:pt x="1348316" y="0"/>
                    <a:pt x="1384127" y="35810"/>
                    <a:pt x="1384127" y="79984"/>
                  </a:cubicBezTo>
                  <a:lnTo>
                    <a:pt x="1384127" y="1985355"/>
                  </a:lnTo>
                  <a:cubicBezTo>
                    <a:pt x="1384127" y="2029529"/>
                    <a:pt x="1348316" y="2065339"/>
                    <a:pt x="1304142" y="2065339"/>
                  </a:cubicBezTo>
                  <a:lnTo>
                    <a:pt x="79984" y="2065339"/>
                  </a:lnTo>
                  <a:cubicBezTo>
                    <a:pt x="35810" y="2065339"/>
                    <a:pt x="0" y="2029529"/>
                    <a:pt x="0" y="1985355"/>
                  </a:cubicBezTo>
                  <a:lnTo>
                    <a:pt x="0" y="79984"/>
                  </a:lnTo>
                  <a:cubicBezTo>
                    <a:pt x="0" y="35810"/>
                    <a:pt x="35810" y="0"/>
                    <a:pt x="7998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9525"/>
              <a:ext cx="1384127" cy="2055814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351453" y="5789329"/>
            <a:ext cx="4936452" cy="3468971"/>
            <a:chOff x="0" y="0"/>
            <a:chExt cx="797552" cy="5604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97552" cy="560460"/>
            </a:xfrm>
            <a:custGeom>
              <a:avLst/>
              <a:gdLst/>
              <a:ahLst/>
              <a:cxnLst/>
              <a:rect r="r" b="b" t="t" l="l"/>
              <a:pathLst>
                <a:path h="560460" w="797552">
                  <a:moveTo>
                    <a:pt x="0" y="0"/>
                  </a:moveTo>
                  <a:lnTo>
                    <a:pt x="797552" y="0"/>
                  </a:lnTo>
                  <a:lnTo>
                    <a:pt x="797552" y="560460"/>
                  </a:lnTo>
                  <a:lnTo>
                    <a:pt x="0" y="560460"/>
                  </a:lnTo>
                  <a:close/>
                </a:path>
              </a:pathLst>
            </a:custGeom>
            <a:blipFill>
              <a:blip r:embed="rId7"/>
              <a:stretch>
                <a:fillRect l="-19922" t="0" r="-19922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2021962" y="3563530"/>
            <a:ext cx="327379" cy="327379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647427" y="6162473"/>
            <a:ext cx="327379" cy="327379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3525024" y="3345429"/>
            <a:ext cx="327379" cy="327379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77F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717" lIns="47717" bIns="47717" rIns="4771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272703" y="3377652"/>
            <a:ext cx="418967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72" strike="noStrike" u="none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数据展示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30664" y="4114904"/>
            <a:ext cx="3873751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前五大国人工智能各领域投入雷达图</a:t>
            </a:r>
          </a:p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7049163" y="5976595"/>
            <a:ext cx="418967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72" strike="noStrike" u="none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数据展示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207124" y="6783231"/>
            <a:ext cx="3873751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近六年投资数量与投资额发展趋势图</a:t>
            </a:r>
          </a:p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2724842" y="3159552"/>
            <a:ext cx="418967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72" strike="noStrike" u="none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数据展示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882804" y="3896804"/>
            <a:ext cx="3873751" cy="90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各省综合AI竞争力展示</a:t>
            </a:r>
          </a:p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DAGaLTgytwY</dc:identifier>
  <dcterms:modified xsi:type="dcterms:W3CDTF">2011-08-01T06:04:30Z</dcterms:modified>
  <cp:revision>1</cp:revision>
  <dc:title>AI 应用资讯网页</dc:title>
</cp:coreProperties>
</file>